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5" r:id="rId9"/>
    <p:sldId id="266" r:id="rId10"/>
    <p:sldId id="276" r:id="rId11"/>
    <p:sldId id="277" r:id="rId12"/>
    <p:sldId id="279" r:id="rId13"/>
    <p:sldId id="278" r:id="rId14"/>
    <p:sldId id="267" r:id="rId15"/>
    <p:sldId id="274" r:id="rId16"/>
    <p:sldId id="269" r:id="rId17"/>
    <p:sldId id="270" r:id="rId18"/>
    <p:sldId id="271" r:id="rId19"/>
    <p:sldId id="272" r:id="rId20"/>
    <p:sldId id="273" r:id="rId21"/>
    <p:sldId id="275" r:id="rId22"/>
    <p:sldId id="280"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60E8F9A-DE8D-4BDB-9BA0-6C7ED10F5347}" type="datetimeFigureOut">
              <a:rPr lang="es-ES" smtClean="0"/>
              <a:pPr/>
              <a:t>22/11/2019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1171E5A-7291-42C0-9DFA-FF32F262246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60E8F9A-DE8D-4BDB-9BA0-6C7ED10F5347}" type="datetimeFigureOut">
              <a:rPr lang="es-ES" smtClean="0"/>
              <a:pPr/>
              <a:t>22/11/2019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1171E5A-7291-42C0-9DFA-FF32F262246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60E8F9A-DE8D-4BDB-9BA0-6C7ED10F5347}" type="datetimeFigureOut">
              <a:rPr lang="es-ES" smtClean="0"/>
              <a:pPr/>
              <a:t>22/11/2019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1171E5A-7291-42C0-9DFA-FF32F262246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60E8F9A-DE8D-4BDB-9BA0-6C7ED10F5347}" type="datetimeFigureOut">
              <a:rPr lang="es-ES" smtClean="0"/>
              <a:pPr/>
              <a:t>22/11/2019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1171E5A-7291-42C0-9DFA-FF32F262246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60E8F9A-DE8D-4BDB-9BA0-6C7ED10F5347}" type="datetimeFigureOut">
              <a:rPr lang="es-ES" smtClean="0"/>
              <a:pPr/>
              <a:t>22/11/2019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1171E5A-7291-42C0-9DFA-FF32F262246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60E8F9A-DE8D-4BDB-9BA0-6C7ED10F5347}" type="datetimeFigureOut">
              <a:rPr lang="es-ES" smtClean="0"/>
              <a:pPr/>
              <a:t>22/11/2019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1171E5A-7291-42C0-9DFA-FF32F262246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60E8F9A-DE8D-4BDB-9BA0-6C7ED10F5347}" type="datetimeFigureOut">
              <a:rPr lang="es-ES" smtClean="0"/>
              <a:pPr/>
              <a:t>22/11/2019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1171E5A-7291-42C0-9DFA-FF32F262246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60E8F9A-DE8D-4BDB-9BA0-6C7ED10F5347}" type="datetimeFigureOut">
              <a:rPr lang="es-ES" smtClean="0"/>
              <a:pPr/>
              <a:t>22/11/2019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1171E5A-7291-42C0-9DFA-FF32F262246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60E8F9A-DE8D-4BDB-9BA0-6C7ED10F5347}" type="datetimeFigureOut">
              <a:rPr lang="es-ES" smtClean="0"/>
              <a:pPr/>
              <a:t>22/11/2019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1171E5A-7291-42C0-9DFA-FF32F262246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0E8F9A-DE8D-4BDB-9BA0-6C7ED10F5347}" type="datetimeFigureOut">
              <a:rPr lang="es-ES" smtClean="0"/>
              <a:pPr/>
              <a:t>22/11/2019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1171E5A-7291-42C0-9DFA-FF32F262246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0E8F9A-DE8D-4BDB-9BA0-6C7ED10F5347}" type="datetimeFigureOut">
              <a:rPr lang="es-ES" smtClean="0"/>
              <a:pPr/>
              <a:t>22/11/2019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1171E5A-7291-42C0-9DFA-FF32F262246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E8F9A-DE8D-4BDB-9BA0-6C7ED10F5347}" type="datetimeFigureOut">
              <a:rPr lang="es-ES" smtClean="0"/>
              <a:pPr/>
              <a:t>22/11/2019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71E5A-7291-42C0-9DFA-FF32F262246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Tema 3</a:t>
            </a:r>
            <a:endParaRPr lang="es-ES" dirty="0"/>
          </a:p>
        </p:txBody>
      </p:sp>
      <p:sp>
        <p:nvSpPr>
          <p:cNvPr id="3" name="2 Subtítulo"/>
          <p:cNvSpPr>
            <a:spLocks noGrp="1"/>
          </p:cNvSpPr>
          <p:nvPr>
            <p:ph type="subTitle" idx="1"/>
          </p:nvPr>
        </p:nvSpPr>
        <p:spPr/>
        <p:txBody>
          <a:bodyPr/>
          <a:lstStyle/>
          <a:p>
            <a:r>
              <a:rPr lang="es-ES" dirty="0" smtClean="0"/>
              <a:t>LAS COSMOVISIONES Y PARADIGMAS CIENTÍFICOS</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 name="4 Marcador de contenido" descr="260px-Teoria_geocentricaaa.jpeg"/>
          <p:cNvPicPr>
            <a:picLocks noGrp="1" noChangeAspect="1"/>
          </p:cNvPicPr>
          <p:nvPr>
            <p:ph sz="half" idx="1"/>
          </p:nvPr>
        </p:nvPicPr>
        <p:blipFill>
          <a:blip r:embed="rId2" cstate="print"/>
          <a:stretch>
            <a:fillRect/>
          </a:stretch>
        </p:blipFill>
        <p:spPr>
          <a:xfrm>
            <a:off x="1238250" y="3096419"/>
            <a:ext cx="2476500" cy="1533525"/>
          </a:xfrm>
        </p:spPr>
      </p:pic>
      <p:pic>
        <p:nvPicPr>
          <p:cNvPr id="6" name="5 Marcador de contenido" descr="25527128067_e40a466653_b.jpg"/>
          <p:cNvPicPr>
            <a:picLocks noGrp="1" noChangeAspect="1"/>
          </p:cNvPicPr>
          <p:nvPr>
            <p:ph sz="half" idx="2"/>
          </p:nvPr>
        </p:nvPicPr>
        <p:blipFill>
          <a:blip r:embed="rId3" cstate="print"/>
          <a:stretch>
            <a:fillRect/>
          </a:stretch>
        </p:blipFill>
        <p:spPr>
          <a:xfrm>
            <a:off x="4835457" y="1600200"/>
            <a:ext cx="3664085"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 name="4 Marcador de contenido" descr="heliocentrismo_y_geocentrismo_diferencias_3020_600.jpg"/>
          <p:cNvPicPr>
            <a:picLocks noGrp="1" noChangeAspect="1"/>
          </p:cNvPicPr>
          <p:nvPr>
            <p:ph sz="half" idx="1"/>
          </p:nvPr>
        </p:nvPicPr>
        <p:blipFill>
          <a:blip r:embed="rId2" cstate="print"/>
          <a:stretch>
            <a:fillRect/>
          </a:stretch>
        </p:blipFill>
        <p:spPr>
          <a:xfrm>
            <a:off x="1331640" y="1484784"/>
            <a:ext cx="6264696" cy="4113817"/>
          </a:xfrm>
        </p:spPr>
      </p:pic>
      <p:sp>
        <p:nvSpPr>
          <p:cNvPr id="4" name="3 Marcador de contenido"/>
          <p:cNvSpPr>
            <a:spLocks noGrp="1"/>
          </p:cNvSpPr>
          <p:nvPr>
            <p:ph sz="half" idx="2"/>
          </p:nvPr>
        </p:nvSpPr>
        <p:spPr>
          <a:xfrm>
            <a:off x="4644008" y="1628800"/>
            <a:ext cx="4042792" cy="4497363"/>
          </a:xfrm>
        </p:spPr>
        <p:txBody>
          <a:bodyPr/>
          <a:lstStyle/>
          <a:p>
            <a:pPr>
              <a:buNone/>
            </a:pPr>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 name="4 Marcador de contenido" descr="180px-Epicycle_solaire.jpg"/>
          <p:cNvPicPr>
            <a:picLocks noGrp="1" noChangeAspect="1"/>
          </p:cNvPicPr>
          <p:nvPr>
            <p:ph sz="half" idx="1"/>
          </p:nvPr>
        </p:nvPicPr>
        <p:blipFill>
          <a:blip r:embed="rId2" cstate="print"/>
          <a:stretch>
            <a:fillRect/>
          </a:stretch>
        </p:blipFill>
        <p:spPr>
          <a:xfrm>
            <a:off x="1333500" y="2701131"/>
            <a:ext cx="2286000" cy="2324100"/>
          </a:xfrm>
        </p:spPr>
      </p:pic>
      <p:pic>
        <p:nvPicPr>
          <p:cNvPr id="6" name="5 Marcador de contenido" descr="Almagesto._Sistema_Geocéntrico_o_Ptolemaico.gif"/>
          <p:cNvPicPr>
            <a:picLocks noGrp="1" noChangeAspect="1"/>
          </p:cNvPicPr>
          <p:nvPr>
            <p:ph sz="half" idx="2"/>
          </p:nvPr>
        </p:nvPicPr>
        <p:blipFill>
          <a:blip r:embed="rId3" cstate="print"/>
          <a:stretch>
            <a:fillRect/>
          </a:stretch>
        </p:blipFill>
        <p:spPr>
          <a:xfrm>
            <a:off x="4648200" y="2130081"/>
            <a:ext cx="4038600" cy="34662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mundo según </a:t>
            </a:r>
            <a:r>
              <a:rPr lang="es-ES" dirty="0" err="1" smtClean="0"/>
              <a:t>Heródoto</a:t>
            </a:r>
            <a:endParaRPr lang="es-ES" dirty="0"/>
          </a:p>
        </p:txBody>
      </p:sp>
      <p:sp>
        <p:nvSpPr>
          <p:cNvPr id="4" name="3 Marcador de contenido"/>
          <p:cNvSpPr>
            <a:spLocks noGrp="1"/>
          </p:cNvSpPr>
          <p:nvPr>
            <p:ph sz="half" idx="2"/>
          </p:nvPr>
        </p:nvSpPr>
        <p:spPr/>
        <p:txBody>
          <a:bodyPr/>
          <a:lstStyle/>
          <a:p>
            <a:endParaRPr lang="es-ES"/>
          </a:p>
        </p:txBody>
      </p:sp>
      <p:pic>
        <p:nvPicPr>
          <p:cNvPr id="7" name="6 Marcador de contenido" descr="El mundo según Herodoto.jpg"/>
          <p:cNvPicPr>
            <a:picLocks noGrp="1" noChangeAspect="1"/>
          </p:cNvPicPr>
          <p:nvPr>
            <p:ph sz="half" idx="1"/>
          </p:nvPr>
        </p:nvPicPr>
        <p:blipFill>
          <a:blip r:embed="rId2" cstate="print"/>
          <a:stretch>
            <a:fillRect/>
          </a:stretch>
        </p:blipFill>
        <p:spPr>
          <a:xfrm>
            <a:off x="1033264" y="1648572"/>
            <a:ext cx="7643192" cy="401267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Copérnico y el heliocentrismo</a:t>
            </a:r>
            <a:endParaRPr lang="es-ES" dirty="0"/>
          </a:p>
        </p:txBody>
      </p:sp>
      <p:pic>
        <p:nvPicPr>
          <p:cNvPr id="5" name="4 Marcador de contenido" descr="CopernicSystem.png"/>
          <p:cNvPicPr>
            <a:picLocks noGrp="1" noChangeAspect="1"/>
          </p:cNvPicPr>
          <p:nvPr>
            <p:ph sz="half" idx="1"/>
          </p:nvPr>
        </p:nvPicPr>
        <p:blipFill>
          <a:blip r:embed="rId2" cstate="print"/>
          <a:stretch>
            <a:fillRect/>
          </a:stretch>
        </p:blipFill>
        <p:spPr>
          <a:xfrm>
            <a:off x="457200" y="2069817"/>
            <a:ext cx="4038600" cy="3586729"/>
          </a:xfrm>
        </p:spPr>
      </p:pic>
      <p:sp>
        <p:nvSpPr>
          <p:cNvPr id="4" name="3 Marcador de contenido"/>
          <p:cNvSpPr>
            <a:spLocks noGrp="1"/>
          </p:cNvSpPr>
          <p:nvPr>
            <p:ph sz="half" idx="2"/>
          </p:nvPr>
        </p:nvSpPr>
        <p:spPr/>
        <p:txBody>
          <a:bodyPr>
            <a:normAutofit fontScale="55000" lnSpcReduction="20000"/>
          </a:bodyPr>
          <a:lstStyle/>
          <a:p>
            <a:pPr algn="just"/>
            <a:r>
              <a:rPr lang="es-ES" dirty="0" smtClean="0"/>
              <a:t>Los movimientos celestes son </a:t>
            </a:r>
            <a:r>
              <a:rPr lang="es-ES" b="1" dirty="0" smtClean="0"/>
              <a:t>uniformes, eternos</a:t>
            </a:r>
            <a:r>
              <a:rPr lang="es-ES" dirty="0" smtClean="0"/>
              <a:t>, y </a:t>
            </a:r>
            <a:r>
              <a:rPr lang="es-ES" b="1" u="sng" dirty="0" smtClean="0"/>
              <a:t>circulares</a:t>
            </a:r>
            <a:r>
              <a:rPr lang="es-ES" dirty="0" smtClean="0"/>
              <a:t> o compuestos de diversos ciclos (epiciclos).</a:t>
            </a:r>
          </a:p>
          <a:p>
            <a:pPr algn="just"/>
            <a:r>
              <a:rPr lang="es-ES" dirty="0" smtClean="0"/>
              <a:t>El centro del universo se encuentra cerca del Sol.</a:t>
            </a:r>
          </a:p>
          <a:p>
            <a:pPr algn="just"/>
            <a:r>
              <a:rPr lang="es-ES" dirty="0" smtClean="0"/>
              <a:t>Orbitando alrededor del Sol, en orden, se encuentran Mercurio, Venus, la Tierra, la Luna, Marte, Júpiter y Saturno. (Aún no se conocía Urano y Neptuno.)</a:t>
            </a:r>
          </a:p>
          <a:p>
            <a:pPr algn="just"/>
            <a:r>
              <a:rPr lang="es-ES" dirty="0" smtClean="0"/>
              <a:t>Las estrellas son objetos distantes que permanecen fijos y por lo tanto no orbitan alrededor del Sol.</a:t>
            </a:r>
          </a:p>
          <a:p>
            <a:pPr algn="just"/>
            <a:r>
              <a:rPr lang="es-ES" dirty="0" smtClean="0"/>
              <a:t>La Tierra tiene tres movimientos: la rotación diaria, la revolución anual, y la inclinación anual de su eje.</a:t>
            </a:r>
          </a:p>
          <a:p>
            <a:pPr algn="just"/>
            <a:r>
              <a:rPr lang="es-ES" dirty="0" smtClean="0"/>
              <a:t>El movimiento retrógrado de los planetas es explicado por el movimiento de la Tierra.</a:t>
            </a:r>
          </a:p>
          <a:p>
            <a:pPr algn="just"/>
            <a:r>
              <a:rPr lang="es-ES" dirty="0" smtClean="0"/>
              <a:t>La distancia de la Tierra al Sol es pequeña </a:t>
            </a:r>
            <a:r>
              <a:rPr lang="es-ES" dirty="0" err="1" smtClean="0"/>
              <a:t>comprarada</a:t>
            </a:r>
            <a:r>
              <a:rPr lang="es-ES" dirty="0" smtClean="0"/>
              <a:t> con la distancia a las estrellas.</a:t>
            </a:r>
          </a:p>
          <a:p>
            <a:pPr>
              <a:buNone/>
            </a:pPr>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Las leyes de </a:t>
            </a:r>
            <a:r>
              <a:rPr lang="es-ES" dirty="0" err="1" smtClean="0"/>
              <a:t>Kepler</a:t>
            </a:r>
            <a:endParaRPr lang="es-ES" dirty="0"/>
          </a:p>
        </p:txBody>
      </p:sp>
      <p:sp>
        <p:nvSpPr>
          <p:cNvPr id="3" name="2 Marcador de contenido"/>
          <p:cNvSpPr>
            <a:spLocks noGrp="1"/>
          </p:cNvSpPr>
          <p:nvPr>
            <p:ph sz="half" idx="1"/>
          </p:nvPr>
        </p:nvSpPr>
        <p:spPr/>
        <p:txBody>
          <a:bodyPr>
            <a:normAutofit fontScale="47500" lnSpcReduction="20000"/>
          </a:bodyPr>
          <a:lstStyle/>
          <a:p>
            <a:pPr algn="just"/>
            <a:r>
              <a:rPr lang="es-ES" b="1" dirty="0" smtClean="0"/>
              <a:t>Primera ley</a:t>
            </a:r>
            <a:r>
              <a:rPr lang="es-ES" dirty="0" smtClean="0"/>
              <a:t> : "</a:t>
            </a:r>
            <a:r>
              <a:rPr lang="es-ES" i="1" dirty="0" smtClean="0"/>
              <a:t>Todos los planetas se desplazan alrededor del Sol describiendo órbitas elípticas. El Sol se encuentra en uno de los focos de la elipse</a:t>
            </a:r>
            <a:r>
              <a:rPr lang="es-ES" dirty="0" smtClean="0"/>
              <a:t>".</a:t>
            </a:r>
          </a:p>
          <a:p>
            <a:r>
              <a:rPr lang="es-ES" b="1" dirty="0" smtClean="0"/>
              <a:t>Segunda ley</a:t>
            </a:r>
            <a:r>
              <a:rPr lang="es-ES" dirty="0" smtClean="0"/>
              <a:t> : "</a:t>
            </a:r>
            <a:r>
              <a:rPr lang="es-ES" i="1" dirty="0" smtClean="0"/>
              <a:t>El radio vector que une un planeta y el Sol barre áreas iguales en tiempos iguales</a:t>
            </a:r>
            <a:r>
              <a:rPr lang="es-ES" dirty="0" smtClean="0"/>
              <a:t>".</a:t>
            </a:r>
          </a:p>
          <a:p>
            <a:pPr algn="just"/>
            <a:r>
              <a:rPr lang="es-ES" dirty="0" smtClean="0"/>
              <a:t>La ley de las áreas es equivalente a la constancia del momento angular, es decir, cuando el planeta está más alejado del Sol (afelio) su velocidad es menor que cuando está más cercano al Sol (perihelio). En el afelio y en el perihelio, el momento angular, es el producto de la masa del planeta, su velocidad y su distancia al centro del Sol.</a:t>
            </a:r>
          </a:p>
          <a:p>
            <a:r>
              <a:rPr lang="es-ES" b="1" dirty="0" smtClean="0"/>
              <a:t>Tercera ley, </a:t>
            </a:r>
            <a:r>
              <a:rPr lang="es-ES" dirty="0" smtClean="0"/>
              <a:t>formulada ocho años después de las primeras: "</a:t>
            </a:r>
            <a:r>
              <a:rPr lang="es-ES" i="1" dirty="0" smtClean="0"/>
              <a:t>Para cualquier planeta, el cuadrado de su período orbital es directamente proporcional al cubo de la longitud del semieje mayor de su órbita elíptica</a:t>
            </a:r>
            <a:r>
              <a:rPr lang="es-ES" dirty="0" smtClean="0"/>
              <a:t>“, donde, </a:t>
            </a:r>
            <a:r>
              <a:rPr lang="es-ES" i="1" dirty="0" smtClean="0"/>
              <a:t>T</a:t>
            </a:r>
            <a:r>
              <a:rPr lang="es-ES" dirty="0" smtClean="0"/>
              <a:t>  es el periodo orbital (tiempo que tarda en dar una vuelta alrededor del Sol), </a:t>
            </a:r>
            <a:r>
              <a:rPr lang="es-ES" i="1" dirty="0" smtClean="0"/>
              <a:t>R</a:t>
            </a:r>
            <a:r>
              <a:rPr lang="es-ES" dirty="0" smtClean="0"/>
              <a:t>  la distancia media del planeta con el Sol y </a:t>
            </a:r>
            <a:r>
              <a:rPr lang="es-ES" i="1" dirty="0" smtClean="0"/>
              <a:t>C</a:t>
            </a:r>
            <a:r>
              <a:rPr lang="es-ES" dirty="0" smtClean="0"/>
              <a:t>  la constante de proporcionalidad.</a:t>
            </a:r>
          </a:p>
          <a:p>
            <a:r>
              <a:rPr lang="es-ES" dirty="0" smtClean="0"/>
              <a:t>Estas leyes se aplican a otros cuerpos astronómicos que se encuentran en mutua influencia gravitatoria, como el sistema formado por la Tierra y la Luna.</a:t>
            </a:r>
          </a:p>
          <a:p>
            <a:endParaRPr lang="es-ES" dirty="0"/>
          </a:p>
        </p:txBody>
      </p:sp>
      <p:sp>
        <p:nvSpPr>
          <p:cNvPr id="4" name="3 Marcador de contenido"/>
          <p:cNvSpPr>
            <a:spLocks noGrp="1"/>
          </p:cNvSpPr>
          <p:nvPr>
            <p:ph sz="half" idx="2"/>
          </p:nvPr>
        </p:nvSpPr>
        <p:spPr/>
        <p:txBody>
          <a:bodyPr>
            <a:normAutofit fontScale="47500" lnSpcReduction="20000"/>
          </a:bodyPr>
          <a:lstStyle/>
          <a:p>
            <a:r>
              <a:rPr lang="es-ES" dirty="0" smtClean="0"/>
              <a:t>https://www.youtube.com/watch?v=lln0C2--xHk</a:t>
            </a:r>
            <a:endParaRPr lang="es-ES" dirty="0"/>
          </a:p>
        </p:txBody>
      </p:sp>
      <p:pic>
        <p:nvPicPr>
          <p:cNvPr id="5" name="4 Imagen" descr="200px-Kepler-second-law.svg.png"/>
          <p:cNvPicPr>
            <a:picLocks noChangeAspect="1"/>
          </p:cNvPicPr>
          <p:nvPr/>
        </p:nvPicPr>
        <p:blipFill>
          <a:blip r:embed="rId2" cstate="print"/>
          <a:stretch>
            <a:fillRect/>
          </a:stretch>
        </p:blipFill>
        <p:spPr>
          <a:xfrm>
            <a:off x="5214942" y="2857496"/>
            <a:ext cx="2589028" cy="19288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Isaac Newton</a:t>
            </a:r>
            <a:endParaRPr lang="es-ES" dirty="0"/>
          </a:p>
        </p:txBody>
      </p:sp>
      <p:sp>
        <p:nvSpPr>
          <p:cNvPr id="3" name="2 Marcador de contenido"/>
          <p:cNvSpPr>
            <a:spLocks noGrp="1"/>
          </p:cNvSpPr>
          <p:nvPr>
            <p:ph idx="1"/>
          </p:nvPr>
        </p:nvSpPr>
        <p:spPr/>
        <p:txBody>
          <a:bodyPr>
            <a:normAutofit/>
          </a:bodyPr>
          <a:lstStyle/>
          <a:p>
            <a:r>
              <a:rPr lang="es-ES" sz="1800" dirty="0" smtClean="0"/>
              <a:t>“Todo cuerpo persevera en su estado de reposo o de movimiento uniforme y rectilíneo a no ser que se a obligado a cambiar su estado por fuerzas impresas sobre él”. LIBERTAD o inercia.</a:t>
            </a:r>
          </a:p>
          <a:p>
            <a:r>
              <a:rPr lang="es-ES" sz="1800" dirty="0" smtClean="0"/>
              <a:t>“El cambio de movimiento es proporcional a la fuerza motriz impresa y ocurre según la línea recta a lo largo de la cual aquella fuerza se imprime” IGUALDAD o fuerza.</a:t>
            </a:r>
          </a:p>
          <a:p>
            <a:r>
              <a:rPr lang="es-ES" sz="1800" dirty="0" smtClean="0"/>
              <a:t>“ Con toda acción ocurre siempre una reacción igual y contraria: quiere decir que las acciones son mutuas de dos cuerpos siempre son iguales y dirigidas en sentido opuesto”. FRATERNIDAD o acción-reacción.</a:t>
            </a:r>
          </a:p>
          <a:p>
            <a:pPr algn="just"/>
            <a:r>
              <a:rPr lang="es-ES" sz="1800" dirty="0" smtClean="0"/>
              <a:t>Los Ilustrados franceses eran newtonianos, como </a:t>
            </a:r>
            <a:r>
              <a:rPr lang="es-ES" sz="1800" dirty="0" err="1" smtClean="0"/>
              <a:t>Monstesquieu</a:t>
            </a:r>
            <a:r>
              <a:rPr lang="es-ES" sz="1800" dirty="0" smtClean="0"/>
              <a:t>, que creyó hallar en las leyes de Newton un sistema procesual cerrado que incluyese todas las variables para alcanzar un estado de equilibrio en el Estado. Los tres poderes (ejecutivo, legislativo y judicial) garantizarían el equilibrio dentro del Estado, la EUTAXIA o buen orden.</a:t>
            </a:r>
            <a:endParaRPr lang="es-E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VISIÓN CONTEMPORÁNEA DEL COSMOS</a:t>
            </a:r>
            <a:endParaRPr lang="es-ES" dirty="0"/>
          </a:p>
        </p:txBody>
      </p:sp>
      <p:sp>
        <p:nvSpPr>
          <p:cNvPr id="3" name="2 Marcador de contenido"/>
          <p:cNvSpPr>
            <a:spLocks noGrp="1"/>
          </p:cNvSpPr>
          <p:nvPr>
            <p:ph idx="1"/>
          </p:nvPr>
        </p:nvSpPr>
        <p:spPr/>
        <p:txBody>
          <a:bodyPr>
            <a:normAutofit lnSpcReduction="10000"/>
          </a:bodyPr>
          <a:lstStyle/>
          <a:p>
            <a:pPr algn="just"/>
            <a:r>
              <a:rPr lang="es-ES" sz="2000" dirty="0" smtClean="0"/>
              <a:t>El personaje clave es Alberto Einstein, cuando publicó sus dos célebres tratados: </a:t>
            </a:r>
            <a:r>
              <a:rPr lang="es-ES" sz="2000" i="1" dirty="0" smtClean="0"/>
              <a:t>Teoría de la Relatividad Especial</a:t>
            </a:r>
            <a:r>
              <a:rPr lang="es-ES" sz="2000" dirty="0" smtClean="0"/>
              <a:t> y </a:t>
            </a:r>
            <a:r>
              <a:rPr lang="es-ES" sz="2000" i="1" dirty="0" smtClean="0"/>
              <a:t>Teoría General de la Relatividad.</a:t>
            </a:r>
          </a:p>
          <a:p>
            <a:pPr algn="just"/>
            <a:r>
              <a:rPr lang="es-ES" sz="2000" dirty="0" smtClean="0"/>
              <a:t>Mientras que en la física de Newton las partículas sometidas al campo gravitatorio siguen trayectorias curvas, en el modelo relativista las trayectorias son rectilíneas y es el espacio el que se curva, de manera que no existe acción a distancia.</a:t>
            </a:r>
          </a:p>
          <a:p>
            <a:pPr algn="just"/>
            <a:r>
              <a:rPr lang="es-ES" sz="2000" dirty="0" smtClean="0"/>
              <a:t>El Universo debe estar en expansión pero no pudo explicarlo.</a:t>
            </a:r>
          </a:p>
          <a:p>
            <a:pPr algn="just"/>
            <a:r>
              <a:rPr lang="es-ES" sz="2000" dirty="0" smtClean="0"/>
              <a:t>En 1929, Edwin </a:t>
            </a:r>
            <a:r>
              <a:rPr lang="es-ES" sz="2000" dirty="0" err="1" smtClean="0"/>
              <a:t>Hubble</a:t>
            </a:r>
            <a:r>
              <a:rPr lang="es-ES" sz="2000" dirty="0" smtClean="0"/>
              <a:t> verificó que las galaxias se alejan de nuestra posición y verificó que su velocidad se proporcional a su distancia.</a:t>
            </a:r>
          </a:p>
          <a:p>
            <a:pPr algn="just"/>
            <a:r>
              <a:rPr lang="es-ES" sz="2000" dirty="0" smtClean="0"/>
              <a:t>Dos años más tarde, en 1931, el abate católico George </a:t>
            </a:r>
            <a:r>
              <a:rPr lang="es-ES" sz="2000" dirty="0" err="1" smtClean="0"/>
              <a:t>Lemaitre</a:t>
            </a:r>
            <a:r>
              <a:rPr lang="es-ES" sz="2000" dirty="0" smtClean="0"/>
              <a:t> propuso la hipótesis del </a:t>
            </a:r>
            <a:r>
              <a:rPr lang="es-ES" sz="2000" b="1" dirty="0" smtClean="0"/>
              <a:t>átomo primitivo</a:t>
            </a:r>
            <a:r>
              <a:rPr lang="es-ES" sz="2000" dirty="0" smtClean="0"/>
              <a:t>: la expansión del universo fue originada por la explosión de un átomo primigenio en el que estaba contenido todo el universo.</a:t>
            </a:r>
            <a:endParaRPr lang="es-E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Cosmología contemporánea	</a:t>
            </a:r>
            <a:endParaRPr lang="es-ES" dirty="0"/>
          </a:p>
        </p:txBody>
      </p:sp>
      <p:sp>
        <p:nvSpPr>
          <p:cNvPr id="3" name="2 Marcador de contenido"/>
          <p:cNvSpPr>
            <a:spLocks noGrp="1"/>
          </p:cNvSpPr>
          <p:nvPr>
            <p:ph idx="1"/>
          </p:nvPr>
        </p:nvSpPr>
        <p:spPr/>
        <p:txBody>
          <a:bodyPr>
            <a:normAutofit fontScale="92500" lnSpcReduction="20000"/>
          </a:bodyPr>
          <a:lstStyle/>
          <a:p>
            <a:pPr algn="just"/>
            <a:r>
              <a:rPr lang="es-ES" dirty="0" smtClean="0"/>
              <a:t>En 1948 el físico ucraniano George </a:t>
            </a:r>
            <a:r>
              <a:rPr lang="es-ES" dirty="0" err="1" smtClean="0"/>
              <a:t>Gamow</a:t>
            </a:r>
            <a:r>
              <a:rPr lang="es-ES" dirty="0" smtClean="0"/>
              <a:t> dedujo que si el Universo se hubiera generado por la explosión primigenia debería existir una </a:t>
            </a:r>
            <a:r>
              <a:rPr lang="es-ES" b="1" dirty="0" smtClean="0"/>
              <a:t>radiación cósmica de fondo</a:t>
            </a:r>
            <a:r>
              <a:rPr lang="es-ES" dirty="0" smtClean="0"/>
              <a:t>, una especie de eco del universo primitivo, que estaría presente en todo el universo primitivo.</a:t>
            </a:r>
          </a:p>
          <a:p>
            <a:pPr algn="just"/>
            <a:r>
              <a:rPr lang="es-ES" dirty="0" smtClean="0"/>
              <a:t>A mediados del XX, </a:t>
            </a:r>
            <a:r>
              <a:rPr lang="es-ES" dirty="0" err="1" smtClean="0"/>
              <a:t>Penzias</a:t>
            </a:r>
            <a:r>
              <a:rPr lang="es-ES" dirty="0" smtClean="0"/>
              <a:t> y Wilson verificaron la existencia de la </a:t>
            </a:r>
            <a:r>
              <a:rPr lang="es-ES" b="1" dirty="0" smtClean="0"/>
              <a:t>radiación cósmica de fondo</a:t>
            </a:r>
            <a:r>
              <a:rPr lang="es-ES" dirty="0" smtClean="0"/>
              <a:t> de microondas. Ese eco de la explosión </a:t>
            </a:r>
            <a:r>
              <a:rPr lang="es-ES" dirty="0" err="1" smtClean="0"/>
              <a:t>primordia</a:t>
            </a:r>
            <a:r>
              <a:rPr lang="es-ES" dirty="0" smtClean="0"/>
              <a:t> que predijo </a:t>
            </a:r>
            <a:r>
              <a:rPr lang="es-ES" dirty="0" err="1" smtClean="0"/>
              <a:t>Gasmow</a:t>
            </a:r>
            <a:r>
              <a:rPr lang="es-ES" dirty="0" smtClean="0"/>
              <a:t> demostraba la temporalidad del espacio.</a:t>
            </a: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Cosmología contemporánea</a:t>
            </a:r>
            <a:endParaRPr lang="es-ES" dirty="0"/>
          </a:p>
        </p:txBody>
      </p:sp>
      <p:sp>
        <p:nvSpPr>
          <p:cNvPr id="3" name="2 Marcador de contenido"/>
          <p:cNvSpPr>
            <a:spLocks noGrp="1"/>
          </p:cNvSpPr>
          <p:nvPr>
            <p:ph idx="1"/>
          </p:nvPr>
        </p:nvSpPr>
        <p:spPr/>
        <p:txBody>
          <a:bodyPr>
            <a:normAutofit fontScale="92500"/>
          </a:bodyPr>
          <a:lstStyle/>
          <a:p>
            <a:r>
              <a:rPr lang="es-ES" dirty="0" smtClean="0"/>
              <a:t>El Universo tiene una </a:t>
            </a:r>
            <a:r>
              <a:rPr lang="es-ES" i="1" dirty="0" smtClean="0"/>
              <a:t>edad</a:t>
            </a:r>
            <a:r>
              <a:rPr lang="es-ES" dirty="0" smtClean="0"/>
              <a:t> de 13700 millones de años, en expansión acelerada, compuesto de un 4% de materia ordinaria, un 23% de materia oscura y un 73% de materia oscura desconocida.</a:t>
            </a:r>
          </a:p>
          <a:p>
            <a:r>
              <a:rPr lang="es-ES" dirty="0" smtClean="0"/>
              <a:t>El Universo presenta propiedades similares en todas las direcciones.</a:t>
            </a:r>
          </a:p>
          <a:p>
            <a:r>
              <a:rPr lang="es-ES" dirty="0" smtClean="0"/>
              <a:t>En los primeros instantes el crecimiento del universo fue extremadamente rápido y se fue ralentizando y enfriando.</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Es una de las tres ideas clásicas de la Filosofía</a:t>
            </a:r>
            <a:endParaRPr lang="es-ES" dirty="0"/>
          </a:p>
        </p:txBody>
      </p:sp>
      <p:sp>
        <p:nvSpPr>
          <p:cNvPr id="3" name="2 Marcador de contenido"/>
          <p:cNvSpPr>
            <a:spLocks noGrp="1"/>
          </p:cNvSpPr>
          <p:nvPr>
            <p:ph idx="1"/>
          </p:nvPr>
        </p:nvSpPr>
        <p:spPr/>
        <p:txBody>
          <a:bodyPr/>
          <a:lstStyle/>
          <a:p>
            <a:r>
              <a:rPr lang="es-ES" dirty="0" smtClean="0"/>
              <a:t>DIOS</a:t>
            </a:r>
          </a:p>
          <a:p>
            <a:endParaRPr lang="es-ES" dirty="0"/>
          </a:p>
          <a:p>
            <a:r>
              <a:rPr lang="es-ES" dirty="0" smtClean="0"/>
              <a:t>ALMA-YO-HOMBRE</a:t>
            </a:r>
          </a:p>
          <a:p>
            <a:endParaRPr lang="es-ES" dirty="0"/>
          </a:p>
          <a:p>
            <a:r>
              <a:rPr lang="es-ES" b="1" u="sng" dirty="0" smtClean="0"/>
              <a:t>MUNDO-NATURALEZA-UNIVERSO</a:t>
            </a:r>
            <a:endParaRPr lang="es-ES" b="1" u="sng"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Mecánica cuántica</a:t>
            </a:r>
            <a:endParaRPr lang="es-ES" dirty="0"/>
          </a:p>
        </p:txBody>
      </p:sp>
      <p:sp>
        <p:nvSpPr>
          <p:cNvPr id="3" name="2 Marcador de contenido"/>
          <p:cNvSpPr>
            <a:spLocks noGrp="1"/>
          </p:cNvSpPr>
          <p:nvPr>
            <p:ph idx="1"/>
          </p:nvPr>
        </p:nvSpPr>
        <p:spPr/>
        <p:txBody>
          <a:bodyPr/>
          <a:lstStyle/>
          <a:p>
            <a:r>
              <a:rPr lang="es-ES" sz="2400" b="1" dirty="0" smtClean="0"/>
              <a:t>El principio de incertidumbre: </a:t>
            </a:r>
            <a:r>
              <a:rPr lang="es-ES" sz="2400" dirty="0" smtClean="0"/>
              <a:t>propuesto por </a:t>
            </a:r>
            <a:r>
              <a:rPr lang="es-ES" sz="2400" dirty="0" err="1" smtClean="0"/>
              <a:t>Heisenberg</a:t>
            </a:r>
            <a:r>
              <a:rPr lang="es-ES" sz="2400" dirty="0" smtClean="0"/>
              <a:t>, sostiene que en una situación experimental no se pueden observar a la vez los aspectos ondulatorio y corpuscular.</a:t>
            </a:r>
          </a:p>
          <a:p>
            <a:r>
              <a:rPr lang="es-ES" sz="2400" b="1" dirty="0" smtClean="0"/>
              <a:t>El principio de complementariedad: </a:t>
            </a:r>
            <a:r>
              <a:rPr lang="es-ES" sz="2400" dirty="0" err="1" smtClean="0"/>
              <a:t>Bohr</a:t>
            </a:r>
            <a:r>
              <a:rPr lang="es-ES" sz="2400" dirty="0" smtClean="0"/>
              <a:t>, los resultados obtenidos en distintas condiciones experimentales no se pueden captar en una sola imagen.</a:t>
            </a:r>
          </a:p>
          <a:p>
            <a:pPr algn="just"/>
            <a:r>
              <a:rPr lang="es-ES" b="1" dirty="0" smtClean="0"/>
              <a:t>El principio de superposición: </a:t>
            </a:r>
            <a:r>
              <a:rPr lang="es-ES" dirty="0" smtClean="0"/>
              <a:t>un objeto posee simultáneamente dos o más </a:t>
            </a:r>
            <a:r>
              <a:rPr lang="es-ES" smtClean="0"/>
              <a:t>valores observables.</a:t>
            </a:r>
            <a:endParaRPr lang="es-E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Cosmología y fundamentalismo científico</a:t>
            </a:r>
            <a:endParaRPr lang="es-ES" dirty="0"/>
          </a:p>
        </p:txBody>
      </p:sp>
      <p:sp>
        <p:nvSpPr>
          <p:cNvPr id="3" name="2 Marcador de contenido"/>
          <p:cNvSpPr>
            <a:spLocks noGrp="1"/>
          </p:cNvSpPr>
          <p:nvPr>
            <p:ph idx="1"/>
          </p:nvPr>
        </p:nvSpPr>
        <p:spPr/>
        <p:txBody>
          <a:bodyPr/>
          <a:lstStyle/>
          <a:p>
            <a:r>
              <a:rPr lang="es-ES" dirty="0" smtClean="0"/>
              <a:t>Ver anexo en </a:t>
            </a:r>
            <a:r>
              <a:rPr lang="es-ES" dirty="0" err="1" smtClean="0"/>
              <a:t>word</a:t>
            </a:r>
            <a:r>
              <a:rPr lang="es-ES" smtClean="0"/>
              <a:t>.</a:t>
            </a: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5" name="4 Marcador de contenido"/>
          <p:cNvSpPr>
            <a:spLocks noGrp="1"/>
          </p:cNvSpPr>
          <p:nvPr>
            <p:ph idx="1"/>
          </p:nvPr>
        </p:nvSpPr>
        <p:spPr/>
        <p:txBody>
          <a:bodyPr/>
          <a:lstStyle/>
          <a:p>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Ya en la Antigua Grecia…</a:t>
            </a:r>
            <a:endParaRPr lang="es-ES" dirty="0"/>
          </a:p>
        </p:txBody>
      </p:sp>
      <p:sp>
        <p:nvSpPr>
          <p:cNvPr id="3" name="2 Marcador de contenido"/>
          <p:cNvSpPr>
            <a:spLocks noGrp="1"/>
          </p:cNvSpPr>
          <p:nvPr>
            <p:ph idx="1"/>
          </p:nvPr>
        </p:nvSpPr>
        <p:spPr/>
        <p:txBody>
          <a:bodyPr>
            <a:normAutofit lnSpcReduction="10000"/>
          </a:bodyPr>
          <a:lstStyle/>
          <a:p>
            <a:pPr algn="just"/>
            <a:r>
              <a:rPr lang="es-ES" dirty="0" smtClean="0"/>
              <a:t>Los presocráticos, concretamente </a:t>
            </a:r>
            <a:r>
              <a:rPr lang="es-ES" dirty="0" err="1" smtClean="0"/>
              <a:t>Anaximandro</a:t>
            </a:r>
            <a:r>
              <a:rPr lang="es-ES" dirty="0" smtClean="0"/>
              <a:t>, ideó el primer mapa </a:t>
            </a:r>
            <a:r>
              <a:rPr lang="es-ES" dirty="0" err="1" smtClean="0"/>
              <a:t>mundi</a:t>
            </a:r>
            <a:r>
              <a:rPr lang="es-ES" dirty="0" smtClean="0"/>
              <a:t>.</a:t>
            </a:r>
          </a:p>
          <a:p>
            <a:pPr algn="just"/>
            <a:r>
              <a:rPr lang="es-ES" dirty="0" smtClean="0"/>
              <a:t>Aristóteles y, posteriormente </a:t>
            </a:r>
            <a:r>
              <a:rPr lang="es-ES" dirty="0" err="1" smtClean="0"/>
              <a:t>Ptolomeo</a:t>
            </a:r>
            <a:r>
              <a:rPr lang="es-ES" dirty="0" smtClean="0"/>
              <a:t>, defendieron la llamada teoría </a:t>
            </a:r>
            <a:r>
              <a:rPr lang="es-ES" i="1" dirty="0" err="1" smtClean="0"/>
              <a:t>geocentrista</a:t>
            </a:r>
            <a:r>
              <a:rPr lang="es-ES" dirty="0" smtClean="0"/>
              <a:t>, en el que ubicaban la esfera celeste en el centro del universo.</a:t>
            </a:r>
          </a:p>
          <a:p>
            <a:pPr algn="just"/>
            <a:r>
              <a:rPr lang="es-ES" dirty="0" smtClean="0"/>
              <a:t>Hubo influencias mitológicas de oriente, principalmente de Mesopotamia, Persia y Egipto.</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ESCUELA DE MILETO</a:t>
            </a:r>
            <a:endParaRPr lang="es-ES" dirty="0"/>
          </a:p>
        </p:txBody>
      </p:sp>
      <p:sp>
        <p:nvSpPr>
          <p:cNvPr id="3" name="2 Marcador de contenido"/>
          <p:cNvSpPr>
            <a:spLocks noGrp="1"/>
          </p:cNvSpPr>
          <p:nvPr>
            <p:ph idx="1"/>
          </p:nvPr>
        </p:nvSpPr>
        <p:spPr/>
        <p:txBody>
          <a:bodyPr>
            <a:normAutofit/>
          </a:bodyPr>
          <a:lstStyle/>
          <a:p>
            <a:r>
              <a:rPr lang="es-ES" dirty="0" smtClean="0"/>
              <a:t>TALES: </a:t>
            </a:r>
            <a:r>
              <a:rPr lang="es-ES" i="1" dirty="0" smtClean="0"/>
              <a:t>“El agua es el principio de TODAS las cosas”.</a:t>
            </a:r>
          </a:p>
          <a:p>
            <a:pPr algn="just"/>
            <a:r>
              <a:rPr lang="es-ES" dirty="0" smtClean="0"/>
              <a:t>ANAXIMANDRO: </a:t>
            </a:r>
            <a:r>
              <a:rPr lang="es-ES" sz="2200" i="1" dirty="0" smtClean="0"/>
              <a:t>“El origen de TODAS las cosas es el APEIRON. No es ni el agua ni ninguno de los cuatro elementos sino que es un principio indeterminado llamado APEIRON. Pues todas las cosas perecen en aquellas de las que debe su ser porque las cosas reciben justa retribución por su injusticia según el decreto del tiempo.” </a:t>
            </a:r>
            <a:r>
              <a:rPr lang="es-ES" sz="2200" dirty="0" smtClean="0"/>
              <a:t>Es lo que los físicos hoy día llaman caos.</a:t>
            </a:r>
            <a:endParaRPr lang="es-ES" sz="2200" i="1" dirty="0" smtClean="0"/>
          </a:p>
          <a:p>
            <a:r>
              <a:rPr lang="es-ES" sz="2800" i="1" dirty="0" smtClean="0"/>
              <a:t>ANAXÍMENES: </a:t>
            </a:r>
            <a:r>
              <a:rPr lang="es-ES" sz="2800" b="1" i="1" dirty="0" smtClean="0"/>
              <a:t>“</a:t>
            </a:r>
            <a:r>
              <a:rPr lang="es-ES" sz="2800" i="1" dirty="0" smtClean="0"/>
              <a:t>el principio o arché de TODAS las cosas es el aire”.</a:t>
            </a:r>
            <a:endParaRPr lang="es-E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ATOMISTAS</a:t>
            </a:r>
            <a:endParaRPr lang="es-ES" dirty="0"/>
          </a:p>
        </p:txBody>
      </p:sp>
      <p:sp>
        <p:nvSpPr>
          <p:cNvPr id="3" name="2 Marcador de texto"/>
          <p:cNvSpPr>
            <a:spLocks noGrp="1"/>
          </p:cNvSpPr>
          <p:nvPr>
            <p:ph type="body" idx="1"/>
          </p:nvPr>
        </p:nvSpPr>
        <p:spPr/>
        <p:txBody>
          <a:bodyPr>
            <a:normAutofit fontScale="85000" lnSpcReduction="20000"/>
          </a:bodyPr>
          <a:lstStyle/>
          <a:p>
            <a:r>
              <a:rPr lang="es-ES" dirty="0" smtClean="0"/>
              <a:t>Los principales fueron LEUCIPO, DEMÓCRITO, EPICURO Y LUCRECIO.</a:t>
            </a:r>
          </a:p>
        </p:txBody>
      </p:sp>
      <p:pic>
        <p:nvPicPr>
          <p:cNvPr id="7" name="6 Marcador de contenido" descr="maxresdefault.jpg"/>
          <p:cNvPicPr>
            <a:picLocks noGrp="1" noChangeAspect="1"/>
          </p:cNvPicPr>
          <p:nvPr>
            <p:ph sz="half" idx="2"/>
          </p:nvPr>
        </p:nvPicPr>
        <p:blipFill>
          <a:blip r:embed="rId2" cstate="print"/>
          <a:stretch>
            <a:fillRect/>
          </a:stretch>
        </p:blipFill>
        <p:spPr>
          <a:xfrm>
            <a:off x="457200" y="2857484"/>
            <a:ext cx="4040188" cy="2586069"/>
          </a:xfrm>
        </p:spPr>
      </p:pic>
      <p:sp>
        <p:nvSpPr>
          <p:cNvPr id="5" name="4 Marcador de texto"/>
          <p:cNvSpPr>
            <a:spLocks noGrp="1"/>
          </p:cNvSpPr>
          <p:nvPr>
            <p:ph type="body" sz="quarter" idx="3"/>
          </p:nvPr>
        </p:nvSpPr>
        <p:spPr/>
        <p:txBody>
          <a:bodyPr/>
          <a:lstStyle/>
          <a:p>
            <a:r>
              <a:rPr lang="es-ES" dirty="0" smtClean="0"/>
              <a:t>Características:</a:t>
            </a:r>
            <a:endParaRPr lang="es-ES" dirty="0"/>
          </a:p>
        </p:txBody>
      </p:sp>
      <p:sp>
        <p:nvSpPr>
          <p:cNvPr id="6" name="5 Marcador de contenido"/>
          <p:cNvSpPr>
            <a:spLocks noGrp="1"/>
          </p:cNvSpPr>
          <p:nvPr>
            <p:ph sz="quarter" idx="4"/>
          </p:nvPr>
        </p:nvSpPr>
        <p:spPr/>
        <p:txBody>
          <a:bodyPr>
            <a:normAutofit/>
          </a:bodyPr>
          <a:lstStyle/>
          <a:p>
            <a:pPr algn="just"/>
            <a:r>
              <a:rPr lang="es-ES" sz="1400" dirty="0" smtClean="0"/>
              <a:t>El </a:t>
            </a:r>
            <a:r>
              <a:rPr lang="es-ES" sz="1400" dirty="0"/>
              <a:t>átomo se definía como el elemento más pequeño, a la vez extenso e indivisible, del que están hechas todas las </a:t>
            </a:r>
            <a:r>
              <a:rPr lang="es-ES" sz="1400" dirty="0" smtClean="0"/>
              <a:t>cosas.</a:t>
            </a:r>
          </a:p>
          <a:p>
            <a:pPr algn="just"/>
            <a:r>
              <a:rPr lang="es-ES" sz="1400" dirty="0" smtClean="0"/>
              <a:t>Los </a:t>
            </a:r>
            <a:r>
              <a:rPr lang="es-ES" sz="1400" dirty="0"/>
              <a:t>átomos son unas partículas materiales indestructibles, desprovistas de cualidades, que no se distinguen entre sí más que por la forma y dimensión, y que por sus diversas combinaciones en el </a:t>
            </a:r>
            <a:r>
              <a:rPr lang="es-ES" sz="1400" b="1" dirty="0"/>
              <a:t>vacío</a:t>
            </a:r>
            <a:r>
              <a:rPr lang="es-ES" sz="1400" dirty="0"/>
              <a:t> constituyen los diferentes cuerpos</a:t>
            </a:r>
            <a:r>
              <a:rPr lang="es-ES" sz="1400" dirty="0" smtClean="0"/>
              <a:t>.</a:t>
            </a:r>
          </a:p>
          <a:p>
            <a:pPr algn="just"/>
            <a:r>
              <a:rPr lang="es-ES" sz="1400" dirty="0" smtClean="0"/>
              <a:t>“</a:t>
            </a:r>
            <a:r>
              <a:rPr lang="es-ES" sz="1400" i="1" dirty="0" smtClean="0"/>
              <a:t>Por convención lo dulce, por convención lo amargo, pero lo único que hay son átomos y vacío”. (Demócrito)</a:t>
            </a:r>
          </a:p>
          <a:p>
            <a:pPr algn="just"/>
            <a:r>
              <a:rPr lang="es-ES" sz="1400" dirty="0" smtClean="0"/>
              <a:t>Todos </a:t>
            </a:r>
            <a:r>
              <a:rPr lang="es-ES" sz="1400" dirty="0"/>
              <a:t>los fenómenos naturales en términos de número, forma y tamaño de los átomos. Incluso redujo las propiedades sensoriales de las cosas a las diferencias cuantitativas de los átomos.</a:t>
            </a:r>
            <a:endParaRPr lang="es-ES" sz="1400" i="1" dirty="0" smtClean="0"/>
          </a:p>
          <a:p>
            <a:pPr algn="just"/>
            <a:endParaRPr lang="es-E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COSMOLOGÍA ATOMISTA</a:t>
            </a:r>
            <a:endParaRPr lang="es-ES" dirty="0"/>
          </a:p>
        </p:txBody>
      </p:sp>
      <p:sp>
        <p:nvSpPr>
          <p:cNvPr id="3" name="2 Marcador de contenido"/>
          <p:cNvSpPr>
            <a:spLocks noGrp="1"/>
          </p:cNvSpPr>
          <p:nvPr>
            <p:ph idx="1"/>
          </p:nvPr>
        </p:nvSpPr>
        <p:spPr/>
        <p:txBody>
          <a:bodyPr>
            <a:normAutofit fontScale="85000" lnSpcReduction="20000"/>
          </a:bodyPr>
          <a:lstStyle/>
          <a:p>
            <a:pPr algn="just"/>
            <a:r>
              <a:rPr lang="es-ES" b="1" dirty="0" smtClean="0"/>
              <a:t>Los atomistas postularon también la existencia de </a:t>
            </a:r>
            <a:r>
              <a:rPr lang="es-ES" b="1" i="1" dirty="0" smtClean="0"/>
              <a:t>mundos innumerables</a:t>
            </a:r>
            <a:r>
              <a:rPr lang="es-ES" b="1" dirty="0" smtClean="0"/>
              <a:t> que nacían y perecían a través del vacío ya que al haber innumerables átomos y un vacío infinito no existe razón alguna para que se formara solamente un mundo único. Es cierto que </a:t>
            </a:r>
            <a:r>
              <a:rPr lang="es-ES" b="1" i="1" dirty="0" smtClean="0"/>
              <a:t>Teofrasto </a:t>
            </a:r>
            <a:r>
              <a:rPr lang="es-ES" b="1" dirty="0" smtClean="0"/>
              <a:t>les atribuye también esta idea a los jónicos aunque ya hemos visto que posiblemente no fuera cierta. Parece que Demócrito adornó esta idea con la observación de que no es necesario que cada mundo  tenga un sol y una luna ya que el carácter azaroso el proceso cosmogónico  no tiene porque producir siempre el mismo resultado.</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COSMOLOGÍA ATOMISTA</a:t>
            </a:r>
            <a:endParaRPr lang="es-ES" dirty="0"/>
          </a:p>
        </p:txBody>
      </p:sp>
      <p:sp>
        <p:nvSpPr>
          <p:cNvPr id="3" name="2 Marcador de contenido"/>
          <p:cNvSpPr>
            <a:spLocks noGrp="1"/>
          </p:cNvSpPr>
          <p:nvPr>
            <p:ph idx="1"/>
          </p:nvPr>
        </p:nvSpPr>
        <p:spPr/>
        <p:txBody>
          <a:bodyPr>
            <a:normAutofit fontScale="25000" lnSpcReduction="20000"/>
          </a:bodyPr>
          <a:lstStyle/>
          <a:p>
            <a:pPr algn="just"/>
            <a:r>
              <a:rPr lang="es-ES" sz="5200" b="1" dirty="0"/>
              <a:t>El primer </a:t>
            </a:r>
            <a:r>
              <a:rPr lang="es-ES" sz="5200" b="1" dirty="0" smtClean="0"/>
              <a:t>estadio </a:t>
            </a:r>
            <a:r>
              <a:rPr lang="es-ES" sz="5200" b="1" dirty="0"/>
              <a:t>acontece cuando una </a:t>
            </a:r>
            <a:r>
              <a:rPr lang="es-ES" sz="5200" b="1" i="1" dirty="0"/>
              <a:t>gran colección de átomos</a:t>
            </a:r>
            <a:r>
              <a:rPr lang="es-ES" sz="5200" b="1" dirty="0"/>
              <a:t> llega a aislarse en un gran trozo de vacío.</a:t>
            </a:r>
            <a:endParaRPr lang="es-ES" sz="5200" dirty="0"/>
          </a:p>
          <a:p>
            <a:pPr algn="just"/>
            <a:r>
              <a:rPr lang="es-ES" sz="5200" b="1" dirty="0"/>
              <a:t>A continuación esta colección del átomos forma un gran </a:t>
            </a:r>
            <a:r>
              <a:rPr lang="es-ES" sz="5200" b="1" i="1" dirty="0"/>
              <a:t>remolino</a:t>
            </a:r>
            <a:r>
              <a:rPr lang="es-ES" sz="5200" b="1" dirty="0"/>
              <a:t> o </a:t>
            </a:r>
            <a:r>
              <a:rPr lang="es-ES" sz="5200" b="1" i="1" dirty="0"/>
              <a:t>vórtice, ( </a:t>
            </a:r>
            <a:r>
              <a:rPr lang="es-ES" sz="5200" b="1" dirty="0"/>
              <a:t>al que los atomistas denominarán como </a:t>
            </a:r>
            <a:r>
              <a:rPr lang="es-ES" sz="5200" b="1" i="1" dirty="0"/>
              <a:t>necesidad ) </a:t>
            </a:r>
            <a:r>
              <a:rPr lang="es-ES" sz="5200" b="1" dirty="0"/>
              <a:t>. No se señala claramente el como se produce. Parece que, tal como nos cuenta </a:t>
            </a:r>
            <a:r>
              <a:rPr lang="es-ES" sz="5200" b="1" i="1" dirty="0"/>
              <a:t>Diógenes </a:t>
            </a:r>
            <a:r>
              <a:rPr lang="es-ES" sz="5200" b="1" i="1" dirty="0" err="1"/>
              <a:t>Laercio</a:t>
            </a:r>
            <a:r>
              <a:rPr lang="es-ES" sz="5200" b="1" dirty="0"/>
              <a:t>, sucede por </a:t>
            </a:r>
            <a:r>
              <a:rPr lang="es-ES" sz="5200" b="1" i="1" dirty="0"/>
              <a:t>necesidad</a:t>
            </a:r>
            <a:r>
              <a:rPr lang="es-ES" sz="5200" b="1" dirty="0"/>
              <a:t> ya que denominan al vórtice o remolino como </a:t>
            </a:r>
            <a:r>
              <a:rPr lang="es-ES" sz="5200" b="1" i="1" dirty="0"/>
              <a:t>necesidad</a:t>
            </a:r>
            <a:r>
              <a:rPr lang="es-ES" sz="5200" b="1" dirty="0"/>
              <a:t>. </a:t>
            </a:r>
            <a:endParaRPr lang="es-ES" sz="5200" dirty="0"/>
          </a:p>
          <a:p>
            <a:pPr algn="just"/>
            <a:r>
              <a:rPr lang="es-ES" sz="5200" b="1" dirty="0"/>
              <a:t>Al mismo tiempo pensaban que las </a:t>
            </a:r>
            <a:r>
              <a:rPr lang="es-ES" sz="5200" b="1" i="1" dirty="0"/>
              <a:t>colisiones</a:t>
            </a:r>
            <a:r>
              <a:rPr lang="es-ES" sz="5200" b="1" dirty="0"/>
              <a:t> y las </a:t>
            </a:r>
            <a:r>
              <a:rPr lang="es-ES" sz="5200" b="1" i="1" dirty="0"/>
              <a:t>uniones</a:t>
            </a:r>
            <a:r>
              <a:rPr lang="es-ES" sz="5200" b="1" dirty="0"/>
              <a:t> entre átomos se producirían </a:t>
            </a:r>
            <a:r>
              <a:rPr lang="es-ES" sz="5200" b="1" dirty="0" smtClean="0"/>
              <a:t>mecánicamente </a:t>
            </a:r>
            <a:r>
              <a:rPr lang="es-ES" sz="5200" b="1" dirty="0"/>
              <a:t>y por </a:t>
            </a:r>
            <a:r>
              <a:rPr lang="es-ES" sz="5200" b="1" i="1" dirty="0" smtClean="0"/>
              <a:t>azar.</a:t>
            </a:r>
            <a:r>
              <a:rPr lang="es-ES" sz="5200" b="1" dirty="0"/>
              <a:t> </a:t>
            </a:r>
            <a:r>
              <a:rPr lang="es-ES" sz="5200" b="1" i="1" dirty="0"/>
              <a:t>Aristóteles</a:t>
            </a:r>
            <a:r>
              <a:rPr lang="es-ES" sz="5200" b="1" dirty="0"/>
              <a:t> afirma </a:t>
            </a:r>
            <a:r>
              <a:rPr lang="es-ES" sz="5200" b="1" dirty="0" err="1"/>
              <a:t>tambien</a:t>
            </a:r>
            <a:r>
              <a:rPr lang="es-ES" sz="5200" b="1" dirty="0"/>
              <a:t> que estos sucesos son fortuitos y que no siguen ninguna finalidad. Parece, por tanto, que los atomistas diferenciaban entre </a:t>
            </a:r>
            <a:r>
              <a:rPr lang="es-ES" sz="5200" b="1" i="1" dirty="0"/>
              <a:t>necesidad</a:t>
            </a:r>
            <a:r>
              <a:rPr lang="es-ES" sz="5200" b="1" dirty="0"/>
              <a:t> (remolino) y </a:t>
            </a:r>
            <a:r>
              <a:rPr lang="es-ES" sz="5200" b="1" i="1" dirty="0"/>
              <a:t>azar</a:t>
            </a:r>
            <a:r>
              <a:rPr lang="es-ES" sz="5200" b="1" dirty="0"/>
              <a:t> (sucesos fortuitos). Esto implicaría que, </a:t>
            </a:r>
            <a:r>
              <a:rPr lang="es-ES" sz="5200" b="1" dirty="0" smtClean="0"/>
              <a:t>según </a:t>
            </a:r>
            <a:r>
              <a:rPr lang="es-ES" sz="5200" b="1" dirty="0"/>
              <a:t>ellos, cada objeto que surge en el universo, o cada suceso que se produce, sería siempre el resultado de una </a:t>
            </a:r>
            <a:r>
              <a:rPr lang="es-ES" sz="5200" b="1" i="1" dirty="0"/>
              <a:t>cadena</a:t>
            </a:r>
            <a:r>
              <a:rPr lang="es-ES" sz="5200" b="1" dirty="0"/>
              <a:t> de colisiones y reacciones entre </a:t>
            </a:r>
            <a:r>
              <a:rPr lang="es-ES" sz="5200" b="1" i="1" dirty="0"/>
              <a:t>átomos</a:t>
            </a:r>
            <a:r>
              <a:rPr lang="es-ES" sz="5200" b="1" dirty="0"/>
              <a:t> y en donde, cada una de ellas, (colisiones)  se produciría por efecto del remolino o necesidad, y</a:t>
            </a:r>
            <a:r>
              <a:rPr lang="es-ES" sz="5200" b="1" i="1" dirty="0"/>
              <a:t> </a:t>
            </a:r>
            <a:r>
              <a:rPr lang="es-ES" sz="5200" b="1" dirty="0"/>
              <a:t>en consonancia con la figura, el orden y la posición de cada uno de los átomos ( razón - necesidad ). Podría decirse, por tanto, que del </a:t>
            </a:r>
            <a:r>
              <a:rPr lang="es-ES" sz="5200" b="1" i="1" dirty="0"/>
              <a:t>desorden surgiría el orden</a:t>
            </a:r>
            <a:r>
              <a:rPr lang="es-ES" sz="5200" b="1" dirty="0"/>
              <a:t>, algo que horrorizaba a Platón tal como puede verse en el </a:t>
            </a:r>
            <a:r>
              <a:rPr lang="es-ES" sz="5200" b="1" i="1" dirty="0" err="1"/>
              <a:t>Timeo</a:t>
            </a:r>
            <a:r>
              <a:rPr lang="es-ES" sz="5200" b="1" dirty="0"/>
              <a:t>.  </a:t>
            </a:r>
            <a:endParaRPr lang="es-ES" sz="5200" dirty="0"/>
          </a:p>
          <a:p>
            <a:pPr algn="just"/>
            <a:r>
              <a:rPr lang="es-ES" sz="5200" b="1" dirty="0"/>
              <a:t>La acción del </a:t>
            </a:r>
            <a:r>
              <a:rPr lang="es-ES" sz="5200" b="1" i="1" dirty="0" smtClean="0"/>
              <a:t>vórtice</a:t>
            </a:r>
            <a:r>
              <a:rPr lang="es-ES" sz="5200" b="1" dirty="0"/>
              <a:t> hace que los </a:t>
            </a:r>
            <a:r>
              <a:rPr lang="es-ES" sz="5200" b="1" i="1" dirty="0"/>
              <a:t>átomos iguales tiendan hacia sus iguales</a:t>
            </a:r>
            <a:r>
              <a:rPr lang="es-ES" sz="5200" b="1" dirty="0"/>
              <a:t>. Esta idea la ilustra Demócrito con el ejemplo de las cosas tanto </a:t>
            </a:r>
            <a:r>
              <a:rPr lang="es-ES" sz="5200" b="1" i="1" dirty="0"/>
              <a:t>animadas</a:t>
            </a:r>
            <a:r>
              <a:rPr lang="es-ES" sz="5200" b="1" dirty="0"/>
              <a:t> como </a:t>
            </a:r>
            <a:r>
              <a:rPr lang="es-ES" sz="5200" b="1" i="1" dirty="0"/>
              <a:t>inanimadas</a:t>
            </a:r>
            <a:r>
              <a:rPr lang="es-ES" sz="5200" b="1" dirty="0"/>
              <a:t>. Esta concepción de que los átomos, de forma y tamaño similares, tiendan a juntarse entre sí, por efecto del movimiento rotatorio, es propia del atomismo y </a:t>
            </a:r>
            <a:r>
              <a:rPr lang="es-ES" sz="5200" b="1" dirty="0" smtClean="0"/>
              <a:t>sobrepasa </a:t>
            </a:r>
            <a:r>
              <a:rPr lang="es-ES" sz="5200" b="1" dirty="0"/>
              <a:t>la ingenua idea de </a:t>
            </a:r>
            <a:r>
              <a:rPr lang="es-ES" sz="5200" b="1" i="1" dirty="0"/>
              <a:t>Homero</a:t>
            </a:r>
            <a:r>
              <a:rPr lang="es-ES" sz="5200" b="1" dirty="0"/>
              <a:t> de que </a:t>
            </a:r>
            <a:r>
              <a:rPr lang="es-ES" sz="5200" b="1" i="1" dirty="0"/>
              <a:t>dios lleva siempre lo igual hacia lo igual</a:t>
            </a:r>
            <a:r>
              <a:rPr lang="es-ES" sz="5200" b="1" dirty="0"/>
              <a:t>. </a:t>
            </a:r>
            <a:endParaRPr lang="es-ES" sz="5200" dirty="0"/>
          </a:p>
          <a:p>
            <a:pPr algn="just"/>
            <a:r>
              <a:rPr lang="es-ES" sz="5200" b="1" dirty="0"/>
              <a:t>Los </a:t>
            </a:r>
            <a:r>
              <a:rPr lang="es-ES" sz="5200" b="1" i="1" dirty="0"/>
              <a:t>átomos más grandes</a:t>
            </a:r>
            <a:r>
              <a:rPr lang="es-ES" sz="5200" b="1" dirty="0"/>
              <a:t> se congregan en el </a:t>
            </a:r>
            <a:r>
              <a:rPr lang="es-ES" sz="5200" b="1" i="1" dirty="0"/>
              <a:t>centro, </a:t>
            </a:r>
            <a:r>
              <a:rPr lang="es-ES" sz="5200" b="1" dirty="0"/>
              <a:t>mientras que los más </a:t>
            </a:r>
            <a:r>
              <a:rPr lang="es-ES" sz="5200" b="1" i="1" dirty="0"/>
              <a:t>pequeños </a:t>
            </a:r>
            <a:r>
              <a:rPr lang="es-ES" sz="5200" b="1" dirty="0"/>
              <a:t>son lanzados hacia </a:t>
            </a:r>
            <a:r>
              <a:rPr lang="es-ES" sz="5200" b="1" i="1" dirty="0"/>
              <a:t>fuera</a:t>
            </a:r>
            <a:r>
              <a:rPr lang="es-ES" sz="5200" b="1" dirty="0"/>
              <a:t>. Al mismo tiempo una especie de </a:t>
            </a:r>
            <a:r>
              <a:rPr lang="es-ES" sz="5200" b="1" i="1" dirty="0"/>
              <a:t>membrana </a:t>
            </a:r>
            <a:r>
              <a:rPr lang="es-ES" sz="5200" b="1" dirty="0"/>
              <a:t>parece circundarlo todo. No se sabe con certeza si esa </a:t>
            </a:r>
            <a:r>
              <a:rPr lang="es-ES" sz="5200" b="1" i="1" dirty="0"/>
              <a:t>membrana</a:t>
            </a:r>
            <a:r>
              <a:rPr lang="es-ES" sz="5200" b="1" dirty="0"/>
              <a:t> ( o vestido ) estaba formada por átomos más pequeños, tal como sugiere </a:t>
            </a:r>
            <a:r>
              <a:rPr lang="es-ES" sz="5200" b="1" dirty="0" err="1"/>
              <a:t>Aecio</a:t>
            </a:r>
            <a:r>
              <a:rPr lang="es-ES" sz="5200" b="1" dirty="0"/>
              <a:t>, o si éstos eran echados fuera desde el sistema hacia el vacío.</a:t>
            </a:r>
            <a:endParaRPr lang="es-ES" sz="5200" dirty="0"/>
          </a:p>
          <a:p>
            <a:pPr algn="just"/>
            <a:r>
              <a:rPr lang="es-ES" sz="5200" b="1" dirty="0"/>
              <a:t>Mientras tanto, otros átomos entrarían en contacto con la parte extrema de la masa giratoria y serían lanzados dentro de la membrana. Algunos llegan a inflamarse por efecto de la velocidad de rotación y forman los </a:t>
            </a:r>
            <a:r>
              <a:rPr lang="es-ES" sz="5200" b="1" i="1" dirty="0"/>
              <a:t>cuerpos celestes</a:t>
            </a:r>
            <a:r>
              <a:rPr lang="es-ES" sz="5200" b="1" dirty="0"/>
              <a:t>; mientras que los de mayor tamaño </a:t>
            </a:r>
            <a:r>
              <a:rPr lang="es-ES" sz="5200" b="1" dirty="0" smtClean="0"/>
              <a:t>permanecen </a:t>
            </a:r>
            <a:r>
              <a:rPr lang="es-ES" sz="5200" b="1" dirty="0"/>
              <a:t>juntos en el centro y constituyen la </a:t>
            </a:r>
            <a:r>
              <a:rPr lang="es-ES" sz="5200" b="1" i="1" dirty="0"/>
              <a:t>tierra</a:t>
            </a:r>
            <a:r>
              <a:rPr lang="es-ES" sz="5200" b="1" dirty="0"/>
              <a:t>. Es importante notar la influencia jónica en </a:t>
            </a:r>
            <a:r>
              <a:rPr lang="es-ES" sz="5200" b="1" dirty="0" err="1"/>
              <a:t>Leucipo</a:t>
            </a:r>
            <a:r>
              <a:rPr lang="es-ES" sz="5200" b="1" dirty="0"/>
              <a:t> cuando afirma que </a:t>
            </a:r>
            <a:r>
              <a:rPr lang="es-ES" sz="5200" b="1" i="1" dirty="0"/>
              <a:t>la tierra era plana</a:t>
            </a:r>
            <a:r>
              <a:rPr lang="es-ES" sz="5200" b="1" dirty="0"/>
              <a:t> de forma similar a un pandero.</a:t>
            </a:r>
            <a:endParaRPr lang="es-ES" sz="5200" dirty="0"/>
          </a:p>
          <a:p>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ARISTÓTELES</a:t>
            </a:r>
            <a:endParaRPr lang="es-ES" dirty="0"/>
          </a:p>
        </p:txBody>
      </p:sp>
      <p:sp>
        <p:nvSpPr>
          <p:cNvPr id="3" name="2 Marcador de contenido"/>
          <p:cNvSpPr>
            <a:spLocks noGrp="1"/>
          </p:cNvSpPr>
          <p:nvPr>
            <p:ph idx="1"/>
          </p:nvPr>
        </p:nvSpPr>
        <p:spPr/>
        <p:txBody>
          <a:bodyPr>
            <a:normAutofit/>
          </a:bodyPr>
          <a:lstStyle/>
          <a:p>
            <a:pPr algn="just"/>
            <a:r>
              <a:rPr lang="es-ES" sz="2000" dirty="0" smtClean="0"/>
              <a:t>Nace en </a:t>
            </a:r>
            <a:r>
              <a:rPr lang="es-ES" sz="2000" dirty="0" err="1" smtClean="0"/>
              <a:t>Estagira</a:t>
            </a:r>
            <a:r>
              <a:rPr lang="es-ES" sz="2000" dirty="0"/>
              <a:t>, en Tracia, el año 384-3 a. C</a:t>
            </a:r>
            <a:r>
              <a:rPr lang="es-ES" sz="2000" dirty="0" smtClean="0"/>
              <a:t>.</a:t>
            </a:r>
          </a:p>
          <a:p>
            <a:pPr algn="just"/>
            <a:r>
              <a:rPr lang="es-ES" sz="2000" dirty="0"/>
              <a:t>Diógenes </a:t>
            </a:r>
            <a:r>
              <a:rPr lang="es-ES" sz="2000" dirty="0" err="1"/>
              <a:t>Laercio</a:t>
            </a:r>
            <a:r>
              <a:rPr lang="es-ES" sz="2000" dirty="0"/>
              <a:t> nos describe a Aristóteles como "el discípulo más legítimo de Platón, y de voz balbuciente... que tenía las piernas delgadas y los ojos pequeños, que usaba vestidos preciosos y anillos, y que se cortaba la barba y el pelo". (Vidas de filósofos ilustres, libro V, 1</a:t>
            </a:r>
            <a:r>
              <a:rPr lang="es-ES" sz="2000" dirty="0" smtClean="0"/>
              <a:t>).</a:t>
            </a:r>
          </a:p>
          <a:p>
            <a:pPr algn="just"/>
            <a:r>
              <a:rPr lang="es-ES" sz="2000" dirty="0"/>
              <a:t>En sus obras "Sobre el cielo" y "Sobre la generación y la corrupción", así como en algunos libros de la "Física", se exponen sus ideas fundamentales al respecto</a:t>
            </a:r>
            <a:r>
              <a:rPr lang="es-ES" sz="2000" dirty="0" smtClean="0"/>
              <a:t>.</a:t>
            </a:r>
          </a:p>
          <a:p>
            <a:pPr algn="just"/>
            <a:r>
              <a:rPr lang="es-ES" sz="2000" dirty="0"/>
              <a:t>El universo, que es </a:t>
            </a:r>
            <a:r>
              <a:rPr lang="es-ES" sz="2000" b="1" dirty="0"/>
              <a:t>finito y eterno</a:t>
            </a:r>
            <a:r>
              <a:rPr lang="es-ES" sz="2000" dirty="0"/>
              <a:t>, se encuentra dividido en dos mundos, el </a:t>
            </a:r>
            <a:r>
              <a:rPr lang="es-ES" sz="2000" b="1" dirty="0"/>
              <a:t>sublunar y el </a:t>
            </a:r>
            <a:r>
              <a:rPr lang="es-ES" sz="2000" b="1" dirty="0" err="1"/>
              <a:t>supralunar</a:t>
            </a:r>
            <a:r>
              <a:rPr lang="es-ES" sz="2000" dirty="0"/>
              <a:t>, reproduciendo de esta forma en cierto modo el </a:t>
            </a:r>
            <a:r>
              <a:rPr lang="es-ES" sz="2000"/>
              <a:t>dualismo </a:t>
            </a:r>
            <a:r>
              <a:rPr lang="es-ES" sz="2000" smtClean="0"/>
              <a:t>platónico</a:t>
            </a:r>
            <a:r>
              <a:rPr lang="es-ES" sz="2000"/>
              <a:t>.</a:t>
            </a:r>
            <a:endParaRPr lang="es-E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GEOCENTRISMO "Física", Libro VIII.</a:t>
            </a:r>
            <a:endParaRPr lang="es-ES" dirty="0"/>
          </a:p>
        </p:txBody>
      </p:sp>
      <p:pic>
        <p:nvPicPr>
          <p:cNvPr id="5" name="4 Marcador de contenido" descr="cosmos_aris.jpg"/>
          <p:cNvPicPr>
            <a:picLocks noGrp="1" noChangeAspect="1"/>
          </p:cNvPicPr>
          <p:nvPr>
            <p:ph sz="half" idx="1"/>
          </p:nvPr>
        </p:nvPicPr>
        <p:blipFill>
          <a:blip r:embed="rId2" cstate="print"/>
          <a:stretch>
            <a:fillRect/>
          </a:stretch>
        </p:blipFill>
        <p:spPr>
          <a:xfrm>
            <a:off x="928662" y="1986661"/>
            <a:ext cx="3286148" cy="3299727"/>
          </a:xfrm>
        </p:spPr>
      </p:pic>
      <p:sp>
        <p:nvSpPr>
          <p:cNvPr id="4" name="3 Marcador de contenido"/>
          <p:cNvSpPr>
            <a:spLocks noGrp="1"/>
          </p:cNvSpPr>
          <p:nvPr>
            <p:ph sz="half" idx="2"/>
          </p:nvPr>
        </p:nvSpPr>
        <p:spPr/>
        <p:txBody>
          <a:bodyPr>
            <a:normAutofit fontScale="92500" lnSpcReduction="20000"/>
          </a:bodyPr>
          <a:lstStyle/>
          <a:p>
            <a:pPr algn="just"/>
            <a:r>
              <a:rPr lang="es-ES" sz="1400" dirty="0" smtClean="0"/>
              <a:t>El </a:t>
            </a:r>
            <a:r>
              <a:rPr lang="es-ES" sz="1400" b="1" dirty="0" smtClean="0"/>
              <a:t>mundo sublunar</a:t>
            </a:r>
            <a:r>
              <a:rPr lang="es-ES" sz="1400" dirty="0" smtClean="0"/>
              <a:t>, en efecto, está formado por los cuatro elementos y sometido a la generación y a la corrupción, es decir al cambio y al movimiento.</a:t>
            </a:r>
          </a:p>
          <a:p>
            <a:pPr algn="just"/>
            <a:r>
              <a:rPr lang="es-ES" sz="1400" dirty="0" smtClean="0"/>
              <a:t>El </a:t>
            </a:r>
            <a:r>
              <a:rPr lang="es-ES" sz="1400" b="1" dirty="0" smtClean="0"/>
              <a:t>mundo </a:t>
            </a:r>
            <a:r>
              <a:rPr lang="es-ES" sz="1400" b="1" dirty="0" err="1" smtClean="0"/>
              <a:t>supralunar</a:t>
            </a:r>
            <a:r>
              <a:rPr lang="es-ES" sz="1400" b="1" dirty="0" smtClean="0"/>
              <a:t>, </a:t>
            </a:r>
            <a:r>
              <a:rPr lang="es-ES" sz="1400" dirty="0" smtClean="0"/>
              <a:t>por el contrario, está formado por una materia especial, incorruptible, el éter o quintaesencia, que solamente está sometido a un tipo de cambio, el movimiento circular, (que, al igual que Platón, Aristóteles considera una forma perfecta de movimiento), en clara oposición a los cuatro elementos (tierra, agua, aire, fuego) de los que está formado el mundo sublunar.</a:t>
            </a:r>
          </a:p>
          <a:p>
            <a:pPr algn="just"/>
            <a:r>
              <a:rPr lang="es-ES" sz="1400" dirty="0" smtClean="0"/>
              <a:t>La Tierra, que es una esfera inmóvil, se encuentra en el centro del universo y, alrededor de ella, incrustados en esferas concéntricas transparentes, giran los demás astros y planetas, arrastrados por el giro de las esferas en que se encuentran y que están movidas por una serie de motores que deben su movimiento a un último motor inmóvil, que actúa directamente sobre la última esfera, más allá de la cual ya no hay nada, la llamada esfera de las estrellas fijas (porque se suponía que las estrellas estaban incrustadas, fijadas, en esta esfera) que es movida directamente por el motor inmóvil, y que transmite su movimiento a todas las demás esferas y al mundo sublunar.</a:t>
            </a:r>
            <a:endParaRPr lang="es-ES" sz="1400"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1306</Words>
  <Application>Microsoft Office PowerPoint</Application>
  <PresentationFormat>Presentación en pantalla (4:3)</PresentationFormat>
  <Paragraphs>81</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Tema 3</vt:lpstr>
      <vt:lpstr> Es una de las tres ideas clásicas de la Filosofía</vt:lpstr>
      <vt:lpstr>Ya en la Antigua Grecia…</vt:lpstr>
      <vt:lpstr>ESCUELA DE MILETO</vt:lpstr>
      <vt:lpstr>ATOMISTAS</vt:lpstr>
      <vt:lpstr>COSMOLOGÍA ATOMISTA</vt:lpstr>
      <vt:lpstr>COSMOLOGÍA ATOMISTA</vt:lpstr>
      <vt:lpstr>ARISTÓTELES</vt:lpstr>
      <vt:lpstr>GEOCENTRISMO "Física", Libro VIII.</vt:lpstr>
      <vt:lpstr>Diapositiva 10</vt:lpstr>
      <vt:lpstr>Diapositiva 11</vt:lpstr>
      <vt:lpstr>Diapositiva 12</vt:lpstr>
      <vt:lpstr>El mundo según Heródoto</vt:lpstr>
      <vt:lpstr>Copérnico y el heliocentrismo</vt:lpstr>
      <vt:lpstr>Las leyes de Kepler</vt:lpstr>
      <vt:lpstr>Isaac Newton</vt:lpstr>
      <vt:lpstr>VISIÓN CONTEMPORÁNEA DEL COSMOS</vt:lpstr>
      <vt:lpstr>Cosmología contemporánea </vt:lpstr>
      <vt:lpstr>Cosmología contemporánea</vt:lpstr>
      <vt:lpstr>Mecánica cuántica</vt:lpstr>
      <vt:lpstr>Cosmología y fundamentalismo científico</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5</dc:title>
  <dc:creator>david garciamartin</dc:creator>
  <cp:lastModifiedBy>david garciamartin</cp:lastModifiedBy>
  <cp:revision>82</cp:revision>
  <dcterms:created xsi:type="dcterms:W3CDTF">2016-12-19T16:52:13Z</dcterms:created>
  <dcterms:modified xsi:type="dcterms:W3CDTF">2019-11-22T09:18:54Z</dcterms:modified>
</cp:coreProperties>
</file>