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6" r:id="rId22"/>
    <p:sldId id="278" r:id="rId23"/>
    <p:sldId id="275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7133-E6B4-4F59-AFB4-9D26173E637D}" type="datetimeFigureOut">
              <a:rPr lang="es-ES" smtClean="0"/>
              <a:pPr/>
              <a:t>09/06/2020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D01B-0C98-4B09-9B65-7A5B27220A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Cosmología.</a:t>
            </a:r>
            <a:endParaRPr lang="es-E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570" t="14321" r="20360" b="15269"/>
          <a:stretch>
            <a:fillRect/>
          </a:stretch>
        </p:blipFill>
        <p:spPr bwMode="auto">
          <a:xfrm>
            <a:off x="966554" y="1600200"/>
            <a:ext cx="72108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Vía Láctea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032" t="22906" r="17345" b="24473"/>
          <a:stretch>
            <a:fillRect/>
          </a:stretch>
        </p:blipFill>
        <p:spPr bwMode="auto">
          <a:xfrm>
            <a:off x="1691680" y="1505013"/>
            <a:ext cx="6048672" cy="45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Vía Láctea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950" t="22906" r="15114" b="21409"/>
          <a:stretch>
            <a:fillRect/>
          </a:stretch>
        </p:blipFill>
        <p:spPr bwMode="auto">
          <a:xfrm>
            <a:off x="1547664" y="1381273"/>
            <a:ext cx="6264696" cy="456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Andrómeda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0178" r="20481" b="15045"/>
          <a:stretch>
            <a:fillRect/>
          </a:stretch>
        </p:blipFill>
        <p:spPr bwMode="auto">
          <a:xfrm>
            <a:off x="899592" y="1209096"/>
            <a:ext cx="7488832" cy="502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profundidades del Universo</a:t>
            </a:r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9917" r="13325" b="16923"/>
          <a:stretch>
            <a:fillRect/>
          </a:stretch>
        </p:blipFill>
        <p:spPr bwMode="auto">
          <a:xfrm>
            <a:off x="1296342" y="1484784"/>
            <a:ext cx="680405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Grupos de galaxias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13360" r="15114" b="15045"/>
          <a:stretch>
            <a:fillRect/>
          </a:stretch>
        </p:blipFill>
        <p:spPr bwMode="auto">
          <a:xfrm>
            <a:off x="1187624" y="1535384"/>
            <a:ext cx="7021580" cy="42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Modelos de la estructura del Universo</a:t>
            </a:r>
            <a:endParaRPr lang="es-E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27" t="14951" r="24059" b="15045"/>
          <a:stretch>
            <a:fillRect/>
          </a:stretch>
        </p:blipFill>
        <p:spPr bwMode="auto">
          <a:xfrm>
            <a:off x="2051720" y="1484784"/>
            <a:ext cx="56166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Si fuera infinito el Universo, </a:t>
            </a:r>
            <a:r>
              <a:rPr lang="es-ES" dirty="0" smtClean="0"/>
              <a:t>todo </a:t>
            </a:r>
            <a:r>
              <a:rPr lang="es-ES" dirty="0" smtClean="0"/>
              <a:t>la bóveda celeste estaría iluminada.</a:t>
            </a:r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516" t="25129" r="15114" b="24591"/>
          <a:stretch>
            <a:fillRect/>
          </a:stretch>
        </p:blipFill>
        <p:spPr bwMode="auto">
          <a:xfrm>
            <a:off x="2051720" y="2348880"/>
            <a:ext cx="5112568" cy="325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Albert Einstein</a:t>
            </a:r>
            <a:endParaRPr lang="es-E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032" t="24742" r="24197" b="26610"/>
          <a:stretch>
            <a:fillRect/>
          </a:stretch>
        </p:blipFill>
        <p:spPr bwMode="auto">
          <a:xfrm>
            <a:off x="2771800" y="1352769"/>
            <a:ext cx="4032448" cy="44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gravedad deforma el espacio y el tiempo.</a:t>
            </a:r>
            <a:endParaRPr lang="es-E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24610" r="15114" b="15543"/>
          <a:stretch>
            <a:fillRect/>
          </a:stretch>
        </p:blipFill>
        <p:spPr bwMode="auto">
          <a:xfrm>
            <a:off x="755576" y="2132856"/>
            <a:ext cx="7704856" cy="381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perihelio </a:t>
            </a:r>
            <a:endParaRPr lang="es-E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4497" r="21376" b="26182"/>
          <a:stretch>
            <a:fillRect/>
          </a:stretch>
        </p:blipFill>
        <p:spPr bwMode="auto">
          <a:xfrm>
            <a:off x="2051720" y="1556792"/>
            <a:ext cx="30243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43441" t="30141" r="16159" b="32453"/>
          <a:stretch>
            <a:fillRect/>
          </a:stretch>
        </p:blipFill>
        <p:spPr bwMode="auto">
          <a:xfrm>
            <a:off x="2051720" y="3212976"/>
            <a:ext cx="3024336" cy="157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l="43441" t="27188" r="17819" b="32453"/>
          <a:stretch>
            <a:fillRect/>
          </a:stretch>
        </p:blipFill>
        <p:spPr bwMode="auto">
          <a:xfrm>
            <a:off x="2051720" y="4762176"/>
            <a:ext cx="3096344" cy="181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/>
              <a:t>Gracias al </a:t>
            </a:r>
            <a:r>
              <a:rPr lang="es-ES" sz="3200" b="1" dirty="0" err="1" smtClean="0"/>
              <a:t>e</a:t>
            </a:r>
            <a:r>
              <a:rPr lang="es-ES" sz="3200" b="1" dirty="0" err="1" smtClean="0"/>
              <a:t>spectograma</a:t>
            </a:r>
            <a:r>
              <a:rPr lang="es-ES" sz="3200" b="1" u="sng" dirty="0" smtClean="0"/>
              <a:t> </a:t>
            </a:r>
            <a:r>
              <a:rPr lang="es-ES" sz="3200" dirty="0" smtClean="0"/>
              <a:t>podemos descomponer la luz y saber de qué están hechas las estrellas.</a:t>
            </a:r>
            <a:endParaRPr lang="es-ES" sz="3200" b="1" u="sng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13360" r="14220" b="16636"/>
          <a:stretch>
            <a:fillRect/>
          </a:stretch>
        </p:blipFill>
        <p:spPr bwMode="auto">
          <a:xfrm>
            <a:off x="1835696" y="2204864"/>
            <a:ext cx="56166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la teorí</a:t>
            </a:r>
            <a:r>
              <a:rPr lang="es-ES" dirty="0" smtClean="0"/>
              <a:t>a relatividad, la gravedad también afecta a la luz.</a:t>
            </a:r>
            <a:endParaRPr lang="es-E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161" t="24497" r="15114" b="24591"/>
          <a:stretch>
            <a:fillRect/>
          </a:stretch>
        </p:blipFill>
        <p:spPr bwMode="auto">
          <a:xfrm>
            <a:off x="1619672" y="1781457"/>
            <a:ext cx="6624736" cy="423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Confirmación de la relatividad general</a:t>
            </a:r>
            <a:endParaRPr lang="es-E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161" t="22906" r="14220" b="23000"/>
          <a:stretch>
            <a:fillRect/>
          </a:stretch>
        </p:blipFill>
        <p:spPr bwMode="auto">
          <a:xfrm>
            <a:off x="1691680" y="1628800"/>
            <a:ext cx="64807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luz cae en un campo gravitatorio</a:t>
            </a:r>
            <a:endParaRPr lang="es-E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161" t="22906" r="14220" b="23000"/>
          <a:stretch>
            <a:fillRect/>
          </a:stretch>
        </p:blipFill>
        <p:spPr bwMode="auto">
          <a:xfrm>
            <a:off x="1691680" y="1676805"/>
            <a:ext cx="6192688" cy="41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868958"/>
          </a:xfrm>
        </p:spPr>
        <p:txBody>
          <a:bodyPr>
            <a:noAutofit/>
          </a:bodyPr>
          <a:lstStyle/>
          <a:p>
            <a:r>
              <a:rPr lang="es-ES" sz="2800" dirty="0" smtClean="0"/>
              <a:t>Ejemplo de relatividad. El campo gravitatorio intermedio deforma el espacio</a:t>
            </a:r>
            <a:endParaRPr lang="es-ES" sz="2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14951" r="21376" b="21409"/>
          <a:stretch>
            <a:fillRect/>
          </a:stretch>
        </p:blipFill>
        <p:spPr bwMode="auto">
          <a:xfrm>
            <a:off x="1574667" y="1844824"/>
            <a:ext cx="623769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universo es finito e ilimitado.</a:t>
            </a:r>
            <a:endParaRPr lang="es-E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4616" r="13325" b="15045"/>
          <a:stretch>
            <a:fillRect/>
          </a:stretch>
        </p:blipFill>
        <p:spPr bwMode="auto">
          <a:xfrm>
            <a:off x="1130018" y="1916832"/>
            <a:ext cx="711439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err="1" smtClean="0"/>
              <a:t>Explicatio</a:t>
            </a:r>
            <a:r>
              <a:rPr lang="es-ES" sz="3200" dirty="0" smtClean="0"/>
              <a:t>/</a:t>
            </a:r>
            <a:r>
              <a:rPr lang="es-ES" sz="3200" dirty="0" err="1" smtClean="0"/>
              <a:t>complicatio</a:t>
            </a: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Anábasis/</a:t>
            </a:r>
            <a:r>
              <a:rPr lang="es-ES" sz="3200" dirty="0" err="1" smtClean="0"/>
              <a:t>Catábasis</a:t>
            </a:r>
            <a:r>
              <a:rPr lang="es-ES" sz="3200" dirty="0" smtClean="0"/>
              <a:t>.</a:t>
            </a:r>
            <a:br>
              <a:rPr lang="es-ES" sz="3200" dirty="0" smtClean="0"/>
            </a:br>
            <a:r>
              <a:rPr lang="es-ES" sz="3200" dirty="0" smtClean="0"/>
              <a:t>Expansión o contracción</a:t>
            </a:r>
            <a:endParaRPr lang="es-ES" sz="32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16542" r="15114" b="18227"/>
          <a:stretch>
            <a:fillRect/>
          </a:stretch>
        </p:blipFill>
        <p:spPr bwMode="auto">
          <a:xfrm>
            <a:off x="1862040" y="2348880"/>
            <a:ext cx="623835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Efecto </a:t>
            </a:r>
            <a:r>
              <a:rPr lang="es-ES" sz="3600" dirty="0" err="1" smtClean="0"/>
              <a:t>Doppler:el</a:t>
            </a:r>
            <a:r>
              <a:rPr lang="es-ES" sz="3600" dirty="0" smtClean="0"/>
              <a:t> corrimiento al rojo se interpreta como que las </a:t>
            </a:r>
            <a:r>
              <a:rPr lang="es-ES" sz="3600" dirty="0" smtClean="0"/>
              <a:t>galaxias se alejan.</a:t>
            </a:r>
            <a:endParaRPr lang="es-ES" sz="3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106" t="22906" r="20481" b="24591"/>
          <a:stretch>
            <a:fillRect/>
          </a:stretch>
        </p:blipFill>
        <p:spPr bwMode="auto">
          <a:xfrm>
            <a:off x="2339752" y="1484784"/>
            <a:ext cx="489654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Ley de </a:t>
            </a:r>
            <a:r>
              <a:rPr lang="es-ES" dirty="0" err="1" smtClean="0"/>
              <a:t>Hubble</a:t>
            </a:r>
            <a:r>
              <a:rPr lang="es-ES" dirty="0" smtClean="0"/>
              <a:t>: relación entre velocidad y distancia.</a:t>
            </a:r>
            <a:endParaRPr lang="es-E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807" t="24423" r="14220" b="25553"/>
          <a:stretch>
            <a:fillRect/>
          </a:stretch>
        </p:blipFill>
        <p:spPr bwMode="auto">
          <a:xfrm>
            <a:off x="1835696" y="1988840"/>
            <a:ext cx="612068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¿El espacio </a:t>
            </a:r>
            <a:r>
              <a:rPr lang="es-ES" dirty="0" smtClean="0"/>
              <a:t>arrastra a las galaxias </a:t>
            </a:r>
            <a:r>
              <a:rPr lang="es-ES" dirty="0" smtClean="0"/>
              <a:t>o al revés?</a:t>
            </a:r>
            <a:endParaRPr lang="es-E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844" t="24497" r="15114" b="24591"/>
          <a:stretch>
            <a:fillRect/>
          </a:stretch>
        </p:blipFill>
        <p:spPr bwMode="auto">
          <a:xfrm>
            <a:off x="1763688" y="1886189"/>
            <a:ext cx="6192688" cy="421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Expansión y aceleración del universo</a:t>
            </a:r>
            <a:endParaRPr lang="es-E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10178" r="14220" b="19818"/>
          <a:stretch>
            <a:fillRect/>
          </a:stretch>
        </p:blipFill>
        <p:spPr bwMode="auto">
          <a:xfrm>
            <a:off x="1357825" y="1857749"/>
            <a:ext cx="6742567" cy="380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Prueba del heliocentrismo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7" t="26088" r="8853" b="11863"/>
          <a:stretch>
            <a:fillRect/>
          </a:stretch>
        </p:blipFill>
        <p:spPr bwMode="auto">
          <a:xfrm>
            <a:off x="860818" y="2132856"/>
            <a:ext cx="788764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Demos marcha atrás</a:t>
            </a:r>
            <a:endParaRPr lang="es-E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14951" r="19367" b="17836"/>
          <a:stretch>
            <a:fillRect/>
          </a:stretch>
        </p:blipFill>
        <p:spPr bwMode="auto">
          <a:xfrm>
            <a:off x="1679958" y="1772816"/>
            <a:ext cx="613240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nube en expansión se va enfriando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6542" r="13325" b="16636"/>
          <a:stretch>
            <a:fillRect/>
          </a:stretch>
        </p:blipFill>
        <p:spPr bwMode="auto">
          <a:xfrm>
            <a:off x="1485943" y="1988840"/>
            <a:ext cx="668645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nube, al condensarse, se rompe por gravitación.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14951" r="13325" b="11863"/>
          <a:stretch>
            <a:fillRect/>
          </a:stretch>
        </p:blipFill>
        <p:spPr bwMode="auto">
          <a:xfrm>
            <a:off x="1514791" y="1844824"/>
            <a:ext cx="680162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nube de gases se hizo transparente al enfriarse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1769" r="14220" b="8681"/>
          <a:stretch>
            <a:fillRect/>
          </a:stretch>
        </p:blipFill>
        <p:spPr bwMode="auto">
          <a:xfrm>
            <a:off x="1835696" y="1762529"/>
            <a:ext cx="6336704" cy="411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Radiación cósmica de fondo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11769" r="14220" b="5499"/>
          <a:stretch>
            <a:fillRect/>
          </a:stretch>
        </p:blipFill>
        <p:spPr bwMode="auto">
          <a:xfrm>
            <a:off x="1475656" y="1412776"/>
            <a:ext cx="66967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Wilson y </a:t>
            </a:r>
            <a:r>
              <a:rPr lang="es-ES" dirty="0" err="1" smtClean="0"/>
              <a:t>Penzias</a:t>
            </a:r>
            <a:r>
              <a:rPr lang="es-ES" dirty="0" smtClean="0"/>
              <a:t> descubren la radiación cósmica de fondo.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794" t="11769" r="30321" b="8681"/>
          <a:stretch>
            <a:fillRect/>
          </a:stretch>
        </p:blipFill>
        <p:spPr bwMode="auto">
          <a:xfrm>
            <a:off x="3131840" y="1844824"/>
            <a:ext cx="3240360" cy="415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Radiotelescopios captando la radiación de fondo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11769" r="15114" b="8681"/>
          <a:stretch>
            <a:fillRect/>
          </a:stretch>
        </p:blipFill>
        <p:spPr bwMode="auto">
          <a:xfrm>
            <a:off x="1590869" y="1556792"/>
            <a:ext cx="665353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radiación de fondo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8587" r="14220" b="10272"/>
          <a:stretch>
            <a:fillRect/>
          </a:stretch>
        </p:blipFill>
        <p:spPr bwMode="auto">
          <a:xfrm>
            <a:off x="1492599" y="1340768"/>
            <a:ext cx="660779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 grados con 76 centésimas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266" t="14951" r="13325" b="11863"/>
          <a:stretch>
            <a:fillRect/>
          </a:stretch>
        </p:blipFill>
        <p:spPr bwMode="auto">
          <a:xfrm>
            <a:off x="2555776" y="1628800"/>
            <a:ext cx="4680520" cy="40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Mapa de la distribución de la radiación cósmica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252" t="19092" r="14128" b="20450"/>
          <a:stretch>
            <a:fillRect/>
          </a:stretch>
        </p:blipFill>
        <p:spPr bwMode="auto">
          <a:xfrm>
            <a:off x="2195736" y="1603386"/>
            <a:ext cx="5832648" cy="434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Clasificación de las estrellas por su tamaño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27" t="11769" r="25848" b="15045"/>
          <a:stretch>
            <a:fillRect/>
          </a:stretch>
        </p:blipFill>
        <p:spPr bwMode="auto">
          <a:xfrm>
            <a:off x="2339752" y="1576954"/>
            <a:ext cx="4752528" cy="437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Radiación cósmica</a:t>
            </a:r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87" t="13360" r="14220" b="8681"/>
          <a:stretch>
            <a:fillRect/>
          </a:stretch>
        </p:blipFill>
        <p:spPr bwMode="auto">
          <a:xfrm>
            <a:off x="1610855" y="1484784"/>
            <a:ext cx="663355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Cuásares 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1769" r="15114" b="7090"/>
          <a:stretch>
            <a:fillRect/>
          </a:stretch>
        </p:blipFill>
        <p:spPr bwMode="auto">
          <a:xfrm>
            <a:off x="1484128" y="1412776"/>
            <a:ext cx="676028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Tres cálculos de la edad del universo:</a:t>
            </a:r>
            <a:br>
              <a:rPr lang="es-ES" dirty="0" smtClean="0"/>
            </a:br>
            <a:r>
              <a:rPr lang="es-ES" dirty="0" smtClean="0"/>
              <a:t>13.700 millones de años.</a:t>
            </a:r>
            <a:endParaRPr lang="es-E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101" t="13360" r="14128" b="13454"/>
          <a:stretch>
            <a:fillRect/>
          </a:stretch>
        </p:blipFill>
        <p:spPr bwMode="auto">
          <a:xfrm>
            <a:off x="1234586" y="1628800"/>
            <a:ext cx="708183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Evolución del Universo</a:t>
            </a:r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98" t="11769" r="15114" b="10272"/>
          <a:stretch>
            <a:fillRect/>
          </a:stretch>
        </p:blipFill>
        <p:spPr bwMode="auto">
          <a:xfrm>
            <a:off x="1572646" y="1628800"/>
            <a:ext cx="6671762" cy="435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Formación de galaxias</a:t>
            </a:r>
            <a:endParaRPr lang="es-E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11769" r="13325" b="8681"/>
          <a:stretch>
            <a:fillRect/>
          </a:stretch>
        </p:blipFill>
        <p:spPr bwMode="auto">
          <a:xfrm>
            <a:off x="1160261" y="1556792"/>
            <a:ext cx="694013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Cadenas de galaxias</a:t>
            </a:r>
            <a:endParaRPr lang="es-E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1769" r="14220" b="8681"/>
          <a:stretch>
            <a:fillRect/>
          </a:stretch>
        </p:blipFill>
        <p:spPr bwMode="auto">
          <a:xfrm>
            <a:off x="1380605" y="1556792"/>
            <a:ext cx="643175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Choques de galaxias</a:t>
            </a:r>
            <a:endParaRPr lang="es-E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87" t="13360" r="16009" b="8681"/>
          <a:stretch>
            <a:fillRect/>
          </a:stretch>
        </p:blipFill>
        <p:spPr bwMode="auto">
          <a:xfrm>
            <a:off x="1475656" y="1556792"/>
            <a:ext cx="6696744" cy="455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choques de galaxias</a:t>
            </a:r>
            <a:endParaRPr lang="es-E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223" t="11769" r="21863" b="8681"/>
          <a:stretch>
            <a:fillRect/>
          </a:stretch>
        </p:blipFill>
        <p:spPr bwMode="auto">
          <a:xfrm>
            <a:off x="1907704" y="1279294"/>
            <a:ext cx="5976664" cy="495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Nubes de estrellas</a:t>
            </a:r>
            <a:endParaRPr lang="es-E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1769" r="15114" b="8681"/>
          <a:stretch>
            <a:fillRect/>
          </a:stretch>
        </p:blipFill>
        <p:spPr bwMode="auto">
          <a:xfrm>
            <a:off x="1475656" y="1484784"/>
            <a:ext cx="6457677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Distribución del Universo</a:t>
            </a:r>
            <a:endParaRPr lang="es-E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6996" r="13325" b="7090"/>
          <a:stretch>
            <a:fillRect/>
          </a:stretch>
        </p:blipFill>
        <p:spPr bwMode="auto">
          <a:xfrm>
            <a:off x="1674345" y="1412776"/>
            <a:ext cx="642604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Diagrama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8133" r="14220" b="16636"/>
          <a:stretch>
            <a:fillRect/>
          </a:stretch>
        </p:blipFill>
        <p:spPr bwMode="auto">
          <a:xfrm>
            <a:off x="1338665" y="1772816"/>
            <a:ext cx="676172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Formación de una estrella</a:t>
            </a:r>
            <a:endParaRPr lang="es-E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09" t="11769" r="13325" b="8681"/>
          <a:stretch>
            <a:fillRect/>
          </a:stretch>
        </p:blipFill>
        <p:spPr bwMode="auto">
          <a:xfrm>
            <a:off x="1657116" y="1700808"/>
            <a:ext cx="63712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Muerte de una estrella como el Sol</a:t>
            </a:r>
            <a:endParaRPr lang="es-E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386" t="11769" r="29710" b="13454"/>
          <a:stretch>
            <a:fillRect/>
          </a:stretch>
        </p:blipFill>
        <p:spPr bwMode="auto">
          <a:xfrm>
            <a:off x="2236056" y="1412776"/>
            <a:ext cx="478421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Muerte de las estrellas</a:t>
            </a:r>
            <a:endParaRPr lang="es-E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161" t="24734" r="13325" b="27421"/>
          <a:stretch>
            <a:fillRect/>
          </a:stretch>
        </p:blipFill>
        <p:spPr bwMode="auto">
          <a:xfrm>
            <a:off x="971600" y="1556792"/>
            <a:ext cx="722180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Evolución de las estrellas</a:t>
            </a:r>
            <a:endParaRPr lang="es-E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31" t="11769" r="10642" b="8681"/>
          <a:stretch>
            <a:fillRect/>
          </a:stretch>
        </p:blipFill>
        <p:spPr bwMode="auto">
          <a:xfrm>
            <a:off x="1547664" y="2132856"/>
            <a:ext cx="61926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Modelos de Universo</a:t>
            </a:r>
            <a:endParaRPr lang="es-E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005" t="10178" r="29426" b="8681"/>
          <a:stretch>
            <a:fillRect/>
          </a:stretch>
        </p:blipFill>
        <p:spPr bwMode="auto">
          <a:xfrm>
            <a:off x="2771800" y="1459067"/>
            <a:ext cx="3816424" cy="46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Universo abierto/cerrado</a:t>
            </a:r>
            <a:endParaRPr lang="es-E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98" t="11769" r="17798" b="10272"/>
          <a:stretch>
            <a:fillRect/>
          </a:stretch>
        </p:blipFill>
        <p:spPr bwMode="auto">
          <a:xfrm>
            <a:off x="1691680" y="1340768"/>
            <a:ext cx="63484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Contracción del Universo y unión en un punto</a:t>
            </a:r>
            <a:endParaRPr lang="es-E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87" t="13360" r="17798" b="11863"/>
          <a:stretch>
            <a:fillRect/>
          </a:stretch>
        </p:blipFill>
        <p:spPr bwMode="auto">
          <a:xfrm>
            <a:off x="1979712" y="1841738"/>
            <a:ext cx="5688632" cy="381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Expansión del Universo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17510" r="14044" b="21081"/>
          <a:stretch>
            <a:fillRect/>
          </a:stretch>
        </p:blipFill>
        <p:spPr bwMode="auto">
          <a:xfrm>
            <a:off x="1187625" y="1988840"/>
            <a:ext cx="691276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Vida de las estrellas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161" t="23288" r="13325" b="23764"/>
          <a:stretch>
            <a:fillRect/>
          </a:stretch>
        </p:blipFill>
        <p:spPr bwMode="auto">
          <a:xfrm>
            <a:off x="1835696" y="1625920"/>
            <a:ext cx="6192688" cy="39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Composición del gas interestelar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04" t="29376" r="15651" b="32016"/>
          <a:stretch>
            <a:fillRect/>
          </a:stretch>
        </p:blipFill>
        <p:spPr bwMode="auto">
          <a:xfrm>
            <a:off x="1043608" y="2276872"/>
            <a:ext cx="7383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Cúmulos globulares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11769" r="12431" b="10272"/>
          <a:stretch>
            <a:fillRect/>
          </a:stretch>
        </p:blipFill>
        <p:spPr bwMode="auto">
          <a:xfrm>
            <a:off x="920165" y="1412776"/>
            <a:ext cx="724194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Ubicación del Sistema Solar en la Vía Láctea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266" t="23819" r="14684" b="24990"/>
          <a:stretch>
            <a:fillRect/>
          </a:stretch>
        </p:blipFill>
        <p:spPr bwMode="auto">
          <a:xfrm>
            <a:off x="1979712" y="2060848"/>
            <a:ext cx="576064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311</Words>
  <Application>Microsoft Office PowerPoint</Application>
  <PresentationFormat>Presentación en pantalla (4:3)</PresentationFormat>
  <Paragraphs>57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Tema de Office</vt:lpstr>
      <vt:lpstr>Cosmología.</vt:lpstr>
      <vt:lpstr>Gracias al espectograma podemos descomponer la luz y saber de qué están hechas las estrellas.</vt:lpstr>
      <vt:lpstr>Prueba del heliocentrismo</vt:lpstr>
      <vt:lpstr>Clasificación de las estrellas por su tamaño</vt:lpstr>
      <vt:lpstr>Diagrama</vt:lpstr>
      <vt:lpstr>Vida de las estrellas</vt:lpstr>
      <vt:lpstr>Composición del gas interestelar</vt:lpstr>
      <vt:lpstr>Cúmulos globulares</vt:lpstr>
      <vt:lpstr>Ubicación del Sistema Solar en la Vía Láctea</vt:lpstr>
      <vt:lpstr>La Vía Láctea</vt:lpstr>
      <vt:lpstr>La Vía Láctea</vt:lpstr>
      <vt:lpstr>Andrómeda</vt:lpstr>
      <vt:lpstr>Las profundidades del Universo</vt:lpstr>
      <vt:lpstr>Grupos de galaxias</vt:lpstr>
      <vt:lpstr>Modelos de la estructura del Universo</vt:lpstr>
      <vt:lpstr>Si fuera infinito el Universo, todo la bóveda celeste estaría iluminada.</vt:lpstr>
      <vt:lpstr>Albert Einstein</vt:lpstr>
      <vt:lpstr>La gravedad deforma el espacio y el tiempo.</vt:lpstr>
      <vt:lpstr>El perihelio </vt:lpstr>
      <vt:lpstr>En la teoría relatividad, la gravedad también afecta a la luz.</vt:lpstr>
      <vt:lpstr>Confirmación de la relatividad general</vt:lpstr>
      <vt:lpstr>La luz cae en un campo gravitatorio</vt:lpstr>
      <vt:lpstr>Ejemplo de relatividad. El campo gravitatorio intermedio deforma el espacio</vt:lpstr>
      <vt:lpstr>El universo es finito e ilimitado.</vt:lpstr>
      <vt:lpstr> Explicatio/complicatio Anábasis/Catábasis. Expansión o contracción</vt:lpstr>
      <vt:lpstr>Efecto Doppler:el corrimiento al rojo se interpreta como que las galaxias se alejan.</vt:lpstr>
      <vt:lpstr>Ley de Hubble: relación entre velocidad y distancia.</vt:lpstr>
      <vt:lpstr>¿El espacio arrastra a las galaxias o al revés?</vt:lpstr>
      <vt:lpstr>Expansión y aceleración del universo</vt:lpstr>
      <vt:lpstr>Demos marcha atrás</vt:lpstr>
      <vt:lpstr>La nube en expansión se va enfriando</vt:lpstr>
      <vt:lpstr>La nube, al condensarse, se rompe por gravitación.</vt:lpstr>
      <vt:lpstr>La nube de gases se hizo transparente al enfriarse</vt:lpstr>
      <vt:lpstr>Radiación cósmica de fondo</vt:lpstr>
      <vt:lpstr>Wilson y Penzias descubren la radiación cósmica de fondo.</vt:lpstr>
      <vt:lpstr>Radiotelescopios captando la radiación de fondo</vt:lpstr>
      <vt:lpstr>La radiación de fondo</vt:lpstr>
      <vt:lpstr>2 grados con 76 centésimas</vt:lpstr>
      <vt:lpstr>Mapa de la distribución de la radiación cósmica</vt:lpstr>
      <vt:lpstr>Radiación cósmica</vt:lpstr>
      <vt:lpstr>Cuásares </vt:lpstr>
      <vt:lpstr>Tres cálculos de la edad del universo: 13.700 millones de años.</vt:lpstr>
      <vt:lpstr>Evolución del Universo</vt:lpstr>
      <vt:lpstr>Formación de galaxias</vt:lpstr>
      <vt:lpstr>Cadenas de galaxias</vt:lpstr>
      <vt:lpstr>Choques de galaxias</vt:lpstr>
      <vt:lpstr>Más choques de galaxias</vt:lpstr>
      <vt:lpstr>Nubes de estrellas</vt:lpstr>
      <vt:lpstr>Distribución del Universo</vt:lpstr>
      <vt:lpstr>Formación de una estrella</vt:lpstr>
      <vt:lpstr>Muerte de una estrella como el Sol</vt:lpstr>
      <vt:lpstr>Muerte de las estrellas</vt:lpstr>
      <vt:lpstr>Evolución de las estrellas</vt:lpstr>
      <vt:lpstr>Modelos de Universo</vt:lpstr>
      <vt:lpstr>Universo abierto/cerrado</vt:lpstr>
      <vt:lpstr>Contracción del Universo y unión en un punto</vt:lpstr>
      <vt:lpstr>Expansión del Universo</vt:lpstr>
      <vt:lpstr>Diapositiva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Cosmología: historia general</dc:title>
  <dc:creator>david garciamartin</dc:creator>
  <cp:lastModifiedBy>david garciamartin</cp:lastModifiedBy>
  <cp:revision>40</cp:revision>
  <dcterms:created xsi:type="dcterms:W3CDTF">2020-06-07T17:40:29Z</dcterms:created>
  <dcterms:modified xsi:type="dcterms:W3CDTF">2020-06-09T17:14:13Z</dcterms:modified>
</cp:coreProperties>
</file>