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88" r:id="rId23"/>
    <p:sldId id="289" r:id="rId24"/>
    <p:sldId id="290" r:id="rId25"/>
    <p:sldId id="291" r:id="rId26"/>
    <p:sldId id="277" r:id="rId27"/>
    <p:sldId id="278" r:id="rId28"/>
    <p:sldId id="279" r:id="rId29"/>
    <p:sldId id="280" r:id="rId30"/>
    <p:sldId id="281" r:id="rId31"/>
    <p:sldId id="282" r:id="rId32"/>
    <p:sldId id="283" r:id="rId33"/>
    <p:sldId id="284" r:id="rId34"/>
    <p:sldId id="285" r:id="rId35"/>
    <p:sldId id="286" r:id="rId36"/>
    <p:sldId id="287" r:id="rId37"/>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1935" autoAdjust="0"/>
  </p:normalViewPr>
  <p:slideViewPr>
    <p:cSldViewPr>
      <p:cViewPr varScale="1">
        <p:scale>
          <a:sx n="67" d="100"/>
          <a:sy n="67" d="100"/>
        </p:scale>
        <p:origin x="-918"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3BBFD368-EC44-4F77-A530-48E55FAB248F}" type="datetimeFigureOut">
              <a:rPr lang="es-ES" smtClean="0"/>
              <a:pPr/>
              <a:t>16/04/2018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954F01E5-DEC0-48EE-9C18-979650C2962D}" type="slidenum">
              <a:rPr lang="es-ES" smtClean="0"/>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3BBFD368-EC44-4F77-A530-48E55FAB248F}" type="datetimeFigureOut">
              <a:rPr lang="es-ES" smtClean="0"/>
              <a:pPr/>
              <a:t>16/04/2018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954F01E5-DEC0-48EE-9C18-979650C2962D}" type="slidenum">
              <a:rPr lang="es-ES" smtClean="0"/>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3BBFD368-EC44-4F77-A530-48E55FAB248F}" type="datetimeFigureOut">
              <a:rPr lang="es-ES" smtClean="0"/>
              <a:pPr/>
              <a:t>16/04/2018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954F01E5-DEC0-48EE-9C18-979650C2962D}" type="slidenum">
              <a:rPr lang="es-ES" smtClean="0"/>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3BBFD368-EC44-4F77-A530-48E55FAB248F}" type="datetimeFigureOut">
              <a:rPr lang="es-ES" smtClean="0"/>
              <a:pPr/>
              <a:t>16/04/2018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954F01E5-DEC0-48EE-9C18-979650C2962D}" type="slidenum">
              <a:rPr lang="es-ES" smtClean="0"/>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3BBFD368-EC44-4F77-A530-48E55FAB248F}" type="datetimeFigureOut">
              <a:rPr lang="es-ES" smtClean="0"/>
              <a:pPr/>
              <a:t>16/04/2018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954F01E5-DEC0-48EE-9C18-979650C2962D}" type="slidenum">
              <a:rPr lang="es-ES" smtClean="0"/>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3BBFD368-EC44-4F77-A530-48E55FAB248F}" type="datetimeFigureOut">
              <a:rPr lang="es-ES" smtClean="0"/>
              <a:pPr/>
              <a:t>16/04/2018</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954F01E5-DEC0-48EE-9C18-979650C2962D}" type="slidenum">
              <a:rPr lang="es-ES" smtClean="0"/>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3BBFD368-EC44-4F77-A530-48E55FAB248F}" type="datetimeFigureOut">
              <a:rPr lang="es-ES" smtClean="0"/>
              <a:pPr/>
              <a:t>16/04/2018</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954F01E5-DEC0-48EE-9C18-979650C2962D}" type="slidenum">
              <a:rPr lang="es-ES" smtClean="0"/>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3BBFD368-EC44-4F77-A530-48E55FAB248F}" type="datetimeFigureOut">
              <a:rPr lang="es-ES" smtClean="0"/>
              <a:pPr/>
              <a:t>16/04/2018</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954F01E5-DEC0-48EE-9C18-979650C2962D}" type="slidenum">
              <a:rPr lang="es-ES" smtClean="0"/>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3BBFD368-EC44-4F77-A530-48E55FAB248F}" type="datetimeFigureOut">
              <a:rPr lang="es-ES" smtClean="0"/>
              <a:pPr/>
              <a:t>16/04/2018</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954F01E5-DEC0-48EE-9C18-979650C2962D}" type="slidenum">
              <a:rPr lang="es-ES" smtClean="0"/>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3BBFD368-EC44-4F77-A530-48E55FAB248F}" type="datetimeFigureOut">
              <a:rPr lang="es-ES" smtClean="0"/>
              <a:pPr/>
              <a:t>16/04/2018</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954F01E5-DEC0-48EE-9C18-979650C2962D}" type="slidenum">
              <a:rPr lang="es-ES" smtClean="0"/>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3BBFD368-EC44-4F77-A530-48E55FAB248F}" type="datetimeFigureOut">
              <a:rPr lang="es-ES" smtClean="0"/>
              <a:pPr/>
              <a:t>16/04/2018</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954F01E5-DEC0-48EE-9C18-979650C2962D}" type="slidenum">
              <a:rPr lang="es-ES" smtClean="0"/>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BFD368-EC44-4F77-A530-48E55FAB248F}" type="datetimeFigureOut">
              <a:rPr lang="es-ES" smtClean="0"/>
              <a:pPr/>
              <a:t>16/04/2018</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4F01E5-DEC0-48EE-9C18-979650C2962D}" type="slidenum">
              <a:rPr lang="es-ES" smtClean="0"/>
              <a:pPr/>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16.jpeg"/></Relationships>
</file>

<file path=ppt/slides/_rels/slide2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692697"/>
            <a:ext cx="7772400" cy="1296143"/>
          </a:xfrm>
        </p:spPr>
        <p:txBody>
          <a:bodyPr/>
          <a:lstStyle/>
          <a:p>
            <a:r>
              <a:rPr lang="es-ES" dirty="0" smtClean="0"/>
              <a:t>ESTÉTICA</a:t>
            </a:r>
            <a:endParaRPr lang="es-ES" dirty="0"/>
          </a:p>
        </p:txBody>
      </p:sp>
      <p:sp>
        <p:nvSpPr>
          <p:cNvPr id="3" name="2 Subtítulo"/>
          <p:cNvSpPr>
            <a:spLocks noGrp="1"/>
          </p:cNvSpPr>
          <p:nvPr>
            <p:ph type="subTitle" idx="1"/>
          </p:nvPr>
        </p:nvSpPr>
        <p:spPr>
          <a:xfrm>
            <a:off x="1371600" y="2204864"/>
            <a:ext cx="6400800" cy="3433936"/>
          </a:xfrm>
        </p:spPr>
        <p:txBody>
          <a:bodyPr/>
          <a:lstStyle/>
          <a:p>
            <a:endParaRPr lang="es-E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La teoría de las proporciones</a:t>
            </a:r>
            <a:endParaRPr lang="es-ES" dirty="0"/>
          </a:p>
        </p:txBody>
      </p:sp>
      <p:pic>
        <p:nvPicPr>
          <p:cNvPr id="4" name="3 Marcador de contenido" descr="LEDA ATOMICA MOD2.jpg"/>
          <p:cNvPicPr>
            <a:picLocks noGrp="1" noChangeAspect="1"/>
          </p:cNvPicPr>
          <p:nvPr>
            <p:ph idx="1"/>
          </p:nvPr>
        </p:nvPicPr>
        <p:blipFill>
          <a:blip r:embed="rId3" cstate="print"/>
          <a:stretch>
            <a:fillRect/>
          </a:stretch>
        </p:blipFill>
        <p:spPr>
          <a:xfrm>
            <a:off x="2827050" y="1600200"/>
            <a:ext cx="3489899" cy="4525963"/>
          </a:xfrm>
        </p:spPr>
      </p:pic>
    </p:spTree>
  </p:cSld>
  <p:clrMapOvr>
    <a:masterClrMapping/>
  </p:clrMapOvr>
  <p:transition>
    <p:wipe dir="r"/>
    <p:sndAc>
      <p:stSnd>
        <p:snd r:embed="rId2" name="bomb.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La teoría de las proporciones</a:t>
            </a:r>
            <a:endParaRPr lang="es-ES" dirty="0"/>
          </a:p>
        </p:txBody>
      </p:sp>
      <p:sp>
        <p:nvSpPr>
          <p:cNvPr id="3" name="2 Marcador de contenido"/>
          <p:cNvSpPr>
            <a:spLocks noGrp="1"/>
          </p:cNvSpPr>
          <p:nvPr>
            <p:ph idx="1"/>
          </p:nvPr>
        </p:nvSpPr>
        <p:spPr/>
        <p:txBody>
          <a:bodyPr>
            <a:normAutofit/>
          </a:bodyPr>
          <a:lstStyle/>
          <a:p>
            <a:pPr algn="just"/>
            <a:r>
              <a:rPr lang="es-ES" sz="2000" dirty="0" smtClean="0"/>
              <a:t>El color y la textura de las obras de arte son secundarios pues lo importante es el trazo o dibujo. Por eso el mármol de Carrara era el más apreciado porque no tenía vetas ni impurezas. El Renacimiento es la aversión hacia el caos, el artista domina el Orden y destierra el caos a la manera divina.</a:t>
            </a:r>
          </a:p>
          <a:p>
            <a:pPr algn="just"/>
            <a:endParaRPr lang="es-ES" sz="2000" dirty="0"/>
          </a:p>
        </p:txBody>
      </p:sp>
      <p:pic>
        <p:nvPicPr>
          <p:cNvPr id="4" name="3 Imagen" descr="Palacio Carlos V.jpg"/>
          <p:cNvPicPr>
            <a:picLocks noChangeAspect="1"/>
          </p:cNvPicPr>
          <p:nvPr/>
        </p:nvPicPr>
        <p:blipFill>
          <a:blip r:embed="rId2" cstate="print"/>
          <a:stretch>
            <a:fillRect/>
          </a:stretch>
        </p:blipFill>
        <p:spPr>
          <a:xfrm>
            <a:off x="4499992" y="3212976"/>
            <a:ext cx="4139682" cy="2758063"/>
          </a:xfrm>
          <a:prstGeom prst="rect">
            <a:avLst/>
          </a:prstGeom>
        </p:spPr>
      </p:pic>
      <p:pic>
        <p:nvPicPr>
          <p:cNvPr id="5" name="4 Imagen" descr="plaza_san_pedro_roma.jpg"/>
          <p:cNvPicPr>
            <a:picLocks noChangeAspect="1"/>
          </p:cNvPicPr>
          <p:nvPr/>
        </p:nvPicPr>
        <p:blipFill>
          <a:blip r:embed="rId3" cstate="print"/>
          <a:stretch>
            <a:fillRect/>
          </a:stretch>
        </p:blipFill>
        <p:spPr>
          <a:xfrm>
            <a:off x="827584" y="3717032"/>
            <a:ext cx="5047208" cy="202897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Kant: </a:t>
            </a:r>
            <a:r>
              <a:rPr lang="es-ES" i="1" dirty="0" smtClean="0"/>
              <a:t>Crítica del juicio.</a:t>
            </a:r>
            <a:endParaRPr lang="es-ES" dirty="0"/>
          </a:p>
        </p:txBody>
      </p:sp>
      <p:sp>
        <p:nvSpPr>
          <p:cNvPr id="3" name="2 Marcador de contenido"/>
          <p:cNvSpPr>
            <a:spLocks noGrp="1"/>
          </p:cNvSpPr>
          <p:nvPr>
            <p:ph idx="1"/>
          </p:nvPr>
        </p:nvSpPr>
        <p:spPr/>
        <p:txBody>
          <a:bodyPr>
            <a:normAutofit/>
          </a:bodyPr>
          <a:lstStyle/>
          <a:p>
            <a:pPr algn="just"/>
            <a:r>
              <a:rPr lang="es-ES" sz="2000" dirty="0" smtClean="0"/>
              <a:t>La obra de </a:t>
            </a:r>
            <a:r>
              <a:rPr lang="es-ES" sz="2000" dirty="0" err="1" smtClean="0"/>
              <a:t>kant</a:t>
            </a:r>
            <a:r>
              <a:rPr lang="es-ES" sz="2000" dirty="0" smtClean="0"/>
              <a:t>, </a:t>
            </a:r>
            <a:r>
              <a:rPr lang="es-ES" sz="2000" i="1" dirty="0" smtClean="0"/>
              <a:t>Crítica del juicio, </a:t>
            </a:r>
            <a:r>
              <a:rPr lang="es-ES" sz="2000" dirty="0" smtClean="0"/>
              <a:t>fue la obra más influyente del romanticismo. Constituye la tercera de las Críticas, tras la </a:t>
            </a:r>
            <a:r>
              <a:rPr lang="es-ES" sz="2000" i="1" dirty="0" smtClean="0"/>
              <a:t>Crítica de la razón pura y Crítica de la razón práctica.</a:t>
            </a:r>
          </a:p>
          <a:p>
            <a:pPr algn="just"/>
            <a:r>
              <a:rPr lang="es-ES" sz="2000" dirty="0" smtClean="0"/>
              <a:t>En la </a:t>
            </a:r>
            <a:r>
              <a:rPr lang="es-ES" sz="2000" i="1" dirty="0" smtClean="0"/>
              <a:t>Crítica de la razón pura, </a:t>
            </a:r>
            <a:r>
              <a:rPr lang="es-ES" sz="2000" dirty="0" smtClean="0"/>
              <a:t>trató de demostrar que las tres Ideas propias de la metafísica (Dios, Alma y Mundo) son </a:t>
            </a:r>
            <a:r>
              <a:rPr lang="es-ES" sz="2000" dirty="0" err="1" smtClean="0"/>
              <a:t>transcendetales</a:t>
            </a:r>
            <a:r>
              <a:rPr lang="es-ES" sz="2000" dirty="0" smtClean="0"/>
              <a:t> y contradictorias ya que podemos afirmar la existencia de las tres y su contrario. La CRP se divide en tres partes: </a:t>
            </a:r>
            <a:r>
              <a:rPr lang="es-ES" sz="2000" i="1" dirty="0" smtClean="0"/>
              <a:t>estética transcendental, analítica transcendental y dialéctica transcendental: </a:t>
            </a:r>
            <a:r>
              <a:rPr lang="es-ES" sz="2000" dirty="0" smtClean="0"/>
              <a:t>sensibilidad, entendimiento y razón.</a:t>
            </a:r>
          </a:p>
          <a:p>
            <a:pPr algn="just"/>
            <a:r>
              <a:rPr lang="es-ES" sz="2000" dirty="0" smtClean="0"/>
              <a:t>Kant se basó en la obra de </a:t>
            </a:r>
            <a:r>
              <a:rPr lang="es-ES" sz="2000" dirty="0" err="1" smtClean="0"/>
              <a:t>Baumgarten</a:t>
            </a:r>
            <a:r>
              <a:rPr lang="es-ES" sz="2000" dirty="0" smtClean="0"/>
              <a:t>, </a:t>
            </a:r>
            <a:r>
              <a:rPr lang="es-ES" sz="2000" i="1" dirty="0" smtClean="0"/>
              <a:t>La Ciencia de lo Bello. </a:t>
            </a:r>
            <a:r>
              <a:rPr lang="es-ES" sz="2000" dirty="0" smtClean="0"/>
              <a:t>En esta obra reconoce la relación que existe entre la sensibilidad y la belleza, recordando a Santo Tomás: </a:t>
            </a:r>
            <a:r>
              <a:rPr lang="es-ES" sz="2000" i="1" dirty="0" err="1" smtClean="0"/>
              <a:t>pulchrum</a:t>
            </a:r>
            <a:r>
              <a:rPr lang="es-ES" sz="2000" i="1" dirty="0" smtClean="0"/>
              <a:t> </a:t>
            </a:r>
            <a:r>
              <a:rPr lang="es-ES" sz="2000" i="1" dirty="0" err="1" smtClean="0"/>
              <a:t>enim</a:t>
            </a:r>
            <a:r>
              <a:rPr lang="es-ES" sz="2000" i="1" dirty="0" smtClean="0"/>
              <a:t> </a:t>
            </a:r>
            <a:r>
              <a:rPr lang="es-ES" sz="2000" i="1" dirty="0" err="1" smtClean="0"/>
              <a:t>dicitur</a:t>
            </a:r>
            <a:r>
              <a:rPr lang="es-ES" sz="2000" i="1" dirty="0" smtClean="0"/>
              <a:t> </a:t>
            </a:r>
            <a:r>
              <a:rPr lang="es-ES" sz="2000" i="1" dirty="0" err="1" smtClean="0"/>
              <a:t>quae</a:t>
            </a:r>
            <a:r>
              <a:rPr lang="es-ES" sz="2000" i="1" dirty="0" smtClean="0"/>
              <a:t> visa </a:t>
            </a:r>
            <a:r>
              <a:rPr lang="es-ES" sz="2000" i="1" dirty="0" err="1" smtClean="0"/>
              <a:t>placent</a:t>
            </a:r>
            <a:r>
              <a:rPr lang="es-ES" sz="2000" i="1" dirty="0" smtClean="0"/>
              <a:t>. </a:t>
            </a:r>
            <a:r>
              <a:rPr lang="es-ES" sz="2000" dirty="0" smtClean="0"/>
              <a:t>Lo bello es un transcendental más, como lo bueno y lo verdadero pero ese transcendental es aprehensible por los sentidos, no por la razón.</a:t>
            </a:r>
            <a:endParaRPr lang="es-ES" sz="2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Kant: </a:t>
            </a:r>
            <a:r>
              <a:rPr lang="es-ES" i="1" dirty="0" smtClean="0"/>
              <a:t>Crítica del juicio.</a:t>
            </a:r>
            <a:endParaRPr lang="es-ES" dirty="0"/>
          </a:p>
        </p:txBody>
      </p:sp>
      <p:sp>
        <p:nvSpPr>
          <p:cNvPr id="3" name="2 Marcador de contenido"/>
          <p:cNvSpPr>
            <a:spLocks noGrp="1"/>
          </p:cNvSpPr>
          <p:nvPr>
            <p:ph idx="1"/>
          </p:nvPr>
        </p:nvSpPr>
        <p:spPr/>
        <p:txBody>
          <a:bodyPr>
            <a:normAutofit/>
          </a:bodyPr>
          <a:lstStyle/>
          <a:p>
            <a:pPr algn="just"/>
            <a:r>
              <a:rPr lang="es-ES" sz="2000" dirty="0" err="1" smtClean="0"/>
              <a:t>Baumgarten</a:t>
            </a:r>
            <a:r>
              <a:rPr lang="es-ES" sz="2000" dirty="0" smtClean="0"/>
              <a:t> divide la </a:t>
            </a:r>
            <a:r>
              <a:rPr lang="es-ES" sz="2000" i="1" dirty="0" smtClean="0"/>
              <a:t>gnoseología</a:t>
            </a:r>
            <a:r>
              <a:rPr lang="es-ES" sz="2000" dirty="0" smtClean="0"/>
              <a:t> en superior e inferior. La Inferior es la </a:t>
            </a:r>
            <a:r>
              <a:rPr lang="es-ES" sz="2000" i="1" dirty="0" smtClean="0"/>
              <a:t>estética, </a:t>
            </a:r>
            <a:r>
              <a:rPr lang="es-ES" sz="2000" dirty="0" smtClean="0"/>
              <a:t>mientras que la superior es la </a:t>
            </a:r>
            <a:r>
              <a:rPr lang="es-ES" sz="2000" i="1" dirty="0" smtClean="0"/>
              <a:t>filosofía. </a:t>
            </a:r>
            <a:r>
              <a:rPr lang="es-ES" sz="2000" dirty="0" err="1" smtClean="0"/>
              <a:t>kant</a:t>
            </a:r>
            <a:r>
              <a:rPr lang="es-ES" sz="2000" dirty="0" smtClean="0"/>
              <a:t> toma esta Idea de </a:t>
            </a:r>
            <a:r>
              <a:rPr lang="es-ES" sz="2000" dirty="0" err="1" smtClean="0"/>
              <a:t>Baumgarten</a:t>
            </a:r>
            <a:r>
              <a:rPr lang="es-ES" sz="2000" dirty="0" smtClean="0"/>
              <a:t> y postula que existen las formas a priori de la sensibilidad en la estética y esas formas son ESPACIO Y TIEMPO. Estas formas se remiten a los sentidos: el Tiempo está en los sentidos interiores mientras que el espacio en los exteriores.  Los sentimientos que produce la obra de arte es una síntesis entre el Sujeto que conoce y el Objeto conocido, siendo el sentimiento la presencia del alma ante sí misma y fuente de conocimiento.</a:t>
            </a:r>
          </a:p>
          <a:p>
            <a:pPr algn="just"/>
            <a:r>
              <a:rPr lang="es-ES" sz="2000" dirty="0" smtClean="0"/>
              <a:t>Kant reconoce que ha de haber elementos a priori que no estén en la sensibilidad sino en la Forma de un Sujeto Metafísico llamado </a:t>
            </a:r>
            <a:r>
              <a:rPr lang="es-ES" sz="2000" b="1" i="1" dirty="0" smtClean="0"/>
              <a:t>EGO TRANSCENDENTAL.</a:t>
            </a:r>
            <a:r>
              <a:rPr lang="es-ES" sz="2000" dirty="0" smtClean="0"/>
              <a:t> Este Ego </a:t>
            </a:r>
            <a:r>
              <a:rPr lang="es-ES" sz="2000" dirty="0" err="1" smtClean="0"/>
              <a:t>Transcedental</a:t>
            </a:r>
            <a:r>
              <a:rPr lang="es-ES" sz="2000" dirty="0" smtClean="0"/>
              <a:t> tiene una Historia que comienza, como siempre, con Aristóteles.</a:t>
            </a:r>
            <a:endParaRPr lang="es-ES" sz="2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Kant: </a:t>
            </a:r>
            <a:r>
              <a:rPr lang="es-ES" i="1" dirty="0" smtClean="0"/>
              <a:t>Crítica del juicio.</a:t>
            </a:r>
            <a:endParaRPr lang="es-ES" dirty="0"/>
          </a:p>
        </p:txBody>
      </p:sp>
      <p:sp>
        <p:nvSpPr>
          <p:cNvPr id="3" name="2 Marcador de contenido"/>
          <p:cNvSpPr>
            <a:spLocks noGrp="1"/>
          </p:cNvSpPr>
          <p:nvPr>
            <p:ph idx="1"/>
          </p:nvPr>
        </p:nvSpPr>
        <p:spPr/>
        <p:txBody>
          <a:bodyPr>
            <a:normAutofit/>
          </a:bodyPr>
          <a:lstStyle/>
          <a:p>
            <a:pPr algn="just"/>
            <a:r>
              <a:rPr lang="es-ES" sz="2000" dirty="0" smtClean="0"/>
              <a:t>Aristóteles, en su obra </a:t>
            </a:r>
            <a:r>
              <a:rPr lang="es-ES" sz="2000" i="1" dirty="0" smtClean="0"/>
              <a:t>Segundos analíticos, </a:t>
            </a:r>
            <a:r>
              <a:rPr lang="es-ES" sz="2000" dirty="0" smtClean="0"/>
              <a:t>habló de los AXIOMAS que luego Euclides desarrolló en los Elementos. Cuando el Hombre percibe algo contingente e individual, por sí mismo no puede tener el fundamento de esa necesidad, sino que lo tiene que tomar la Forma de Universalidad. Por ejemplo, la Forma de Mesa no puede proceder del Sujeto que percibe una mesa individual, ni de la mesa misma individual, sino que tiene que haber algo que permita al Sujeto aprehender la Forma Universal de Mesa. Ese algo lo llamó </a:t>
            </a:r>
            <a:r>
              <a:rPr lang="es-ES" sz="2000" i="1" dirty="0" err="1" smtClean="0"/>
              <a:t>nous</a:t>
            </a:r>
            <a:r>
              <a:rPr lang="es-ES" sz="2000" i="1" dirty="0" smtClean="0"/>
              <a:t> </a:t>
            </a:r>
            <a:r>
              <a:rPr lang="es-ES" sz="2000" i="1" dirty="0" err="1" smtClean="0"/>
              <a:t>poietikos</a:t>
            </a:r>
            <a:r>
              <a:rPr lang="es-ES" sz="2000" i="1" dirty="0" smtClean="0"/>
              <a:t>/</a:t>
            </a:r>
            <a:r>
              <a:rPr lang="es-ES" sz="2000" i="1" dirty="0" err="1" smtClean="0"/>
              <a:t>nous</a:t>
            </a:r>
            <a:r>
              <a:rPr lang="es-ES" sz="2000" i="1" dirty="0" smtClean="0"/>
              <a:t> </a:t>
            </a:r>
            <a:r>
              <a:rPr lang="es-ES" sz="2000" i="1" dirty="0" err="1" smtClean="0"/>
              <a:t>pathetikos</a:t>
            </a:r>
            <a:r>
              <a:rPr lang="es-ES" sz="2000" i="1" dirty="0" smtClean="0"/>
              <a:t>, traducido como </a:t>
            </a:r>
            <a:r>
              <a:rPr lang="es-ES" sz="2000" dirty="0" smtClean="0"/>
              <a:t>intelecto agente/intelecto paciente. El intelecto paciente percibe una sensación pero por sí mismo no puede transcender la Forma, pero hay un intelecto agente que ORDENA EL CAOS DE FENÓMENOS y crea la categoría de Mesa. Ese intelecto es agente y es común a todos los hombres. Pero el problema estribará en si ese intelecto agente es </a:t>
            </a:r>
            <a:r>
              <a:rPr lang="es-ES" sz="2000" b="1" i="1" dirty="0" smtClean="0"/>
              <a:t>material o espiritual</a:t>
            </a:r>
            <a:r>
              <a:rPr lang="es-ES" sz="2000" dirty="0" smtClean="0"/>
              <a:t>, es decir, si el intelecto agente necesita de un cuerpo o no para Ser.</a:t>
            </a:r>
            <a:endParaRPr lang="es-ES" sz="2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Kant: </a:t>
            </a:r>
            <a:r>
              <a:rPr lang="es-ES" i="1" dirty="0" smtClean="0"/>
              <a:t>Crítica del juicio.</a:t>
            </a:r>
            <a:endParaRPr lang="es-ES" dirty="0"/>
          </a:p>
        </p:txBody>
      </p:sp>
      <p:sp>
        <p:nvSpPr>
          <p:cNvPr id="3" name="2 Marcador de contenido"/>
          <p:cNvSpPr>
            <a:spLocks noGrp="1"/>
          </p:cNvSpPr>
          <p:nvPr>
            <p:ph idx="1"/>
          </p:nvPr>
        </p:nvSpPr>
        <p:spPr/>
        <p:txBody>
          <a:bodyPr>
            <a:normAutofit fontScale="92500" lnSpcReduction="10000"/>
          </a:bodyPr>
          <a:lstStyle/>
          <a:p>
            <a:pPr algn="just"/>
            <a:r>
              <a:rPr lang="es-ES" sz="2000" dirty="0" smtClean="0"/>
              <a:t>Si el alma es material muere con el cuerpo, es decir, el alma es la forma del cuerpo y muere con él. Kant retoma esta Idea Aristotélica: las formas a priori de la sensibilidad no están apoyadas en el cuerpo, apostando Kant por el IDEALISMO ESPIRITUALISTA. Las Formas con las que  el Ego Transcendental aprehende la belleza es anterior al Mundo. Pero creer que el intelecto agente puede prescindir de un cuerpo es inadmisible desde el materialismo. </a:t>
            </a:r>
          </a:p>
          <a:p>
            <a:pPr algn="just"/>
            <a:r>
              <a:rPr lang="es-ES" sz="2000" dirty="0" smtClean="0"/>
              <a:t>Un médico de Medina del Campo llamado </a:t>
            </a:r>
            <a:r>
              <a:rPr lang="es-ES" sz="2000" i="1" dirty="0" smtClean="0"/>
              <a:t>Gómez de Pereira</a:t>
            </a:r>
            <a:r>
              <a:rPr lang="es-ES" sz="2000" dirty="0" smtClean="0"/>
              <a:t>, escribió un tratado de medicina llamado </a:t>
            </a:r>
            <a:r>
              <a:rPr lang="es-ES" sz="2000" i="1" dirty="0" smtClean="0"/>
              <a:t>Antonina Margarita</a:t>
            </a:r>
            <a:r>
              <a:rPr lang="es-ES" sz="2000" dirty="0" smtClean="0"/>
              <a:t> en la que sostuvo la tesis que marcó la corriente dualista cuerpo/alma. En esta obra Gómez de Pereira dijo que los animales son autómatas, que no sienten, son máquinas. Los sentidos no son órganos de conocimiento. Cuando vemos la BELLEZA, es vista por el espíritu y no por los sentidos.</a:t>
            </a:r>
          </a:p>
          <a:p>
            <a:pPr algn="just"/>
            <a:r>
              <a:rPr lang="es-ES" sz="2000" dirty="0" err="1" smtClean="0"/>
              <a:t>Baumgarten</a:t>
            </a:r>
            <a:r>
              <a:rPr lang="es-ES" sz="2000" dirty="0" smtClean="0"/>
              <a:t> niega esta máxima y sostienen que la belleza es captada por los sentidos, mientras que Kant y Descartes afirman que es el Sujeto </a:t>
            </a:r>
            <a:r>
              <a:rPr lang="es-ES" sz="2000" dirty="0" err="1" smtClean="0"/>
              <a:t>Transcedental</a:t>
            </a:r>
            <a:r>
              <a:rPr lang="es-ES" sz="2000" dirty="0" smtClean="0"/>
              <a:t> el que aprehende las formas a priori de la sensibilidad, a través de un cuerpo pero este cuerpo viene luego.</a:t>
            </a:r>
            <a:endParaRPr lang="es-ES" sz="2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Kant: </a:t>
            </a:r>
            <a:r>
              <a:rPr lang="es-ES" i="1" dirty="0" smtClean="0"/>
              <a:t>Crítica del juicio.</a:t>
            </a:r>
            <a:endParaRPr lang="es-ES" dirty="0"/>
          </a:p>
        </p:txBody>
      </p:sp>
      <p:sp>
        <p:nvSpPr>
          <p:cNvPr id="3" name="2 Marcador de contenido"/>
          <p:cNvSpPr>
            <a:spLocks noGrp="1"/>
          </p:cNvSpPr>
          <p:nvPr>
            <p:ph idx="1"/>
          </p:nvPr>
        </p:nvSpPr>
        <p:spPr/>
        <p:txBody>
          <a:bodyPr>
            <a:normAutofit/>
          </a:bodyPr>
          <a:lstStyle/>
          <a:p>
            <a:pPr algn="just"/>
            <a:r>
              <a:rPr lang="es-ES" sz="2000" dirty="0" smtClean="0"/>
              <a:t>Kant necesita acudir al </a:t>
            </a:r>
            <a:r>
              <a:rPr lang="es-ES" sz="2000" dirty="0" err="1" smtClean="0"/>
              <a:t>hilemorfismo</a:t>
            </a:r>
            <a:r>
              <a:rPr lang="es-ES" sz="2000" dirty="0" smtClean="0"/>
              <a:t> aristotélico: todo ser está formado por una materia y una forma, una distinción que es tecnológica.  Los conocimientos tecnológicos son previos a la Filosofía (véase la metalurgia en la que un molde o forma conforma los materiales).</a:t>
            </a:r>
            <a:r>
              <a:rPr lang="es-ES" sz="2000" dirty="0" err="1" smtClean="0"/>
              <a:t>nLas</a:t>
            </a:r>
            <a:r>
              <a:rPr lang="es-ES" sz="2000" dirty="0" smtClean="0"/>
              <a:t> Formas Puras del Espacio-Tiempo no están mezcladas con la materia, por eso son puras.</a:t>
            </a:r>
          </a:p>
          <a:p>
            <a:pPr algn="just"/>
            <a:r>
              <a:rPr lang="es-ES" sz="2000" dirty="0" smtClean="0"/>
              <a:t>En la Crítica del </a:t>
            </a:r>
            <a:r>
              <a:rPr lang="es-ES" sz="2000" dirty="0" err="1" smtClean="0"/>
              <a:t>Jucio</a:t>
            </a:r>
            <a:r>
              <a:rPr lang="es-ES" sz="2000" dirty="0" smtClean="0"/>
              <a:t> dice: </a:t>
            </a:r>
            <a:r>
              <a:rPr lang="es-ES" sz="2000" i="1" dirty="0" smtClean="0"/>
              <a:t>un juicio estético es </a:t>
            </a:r>
            <a:r>
              <a:rPr lang="es-ES" sz="2000" b="1" i="1" dirty="0" smtClean="0"/>
              <a:t>desinteresado, universal, independiente del agrado y OBJETIVO. </a:t>
            </a:r>
            <a:endParaRPr lang="es-ES" sz="2000" dirty="0" smtClean="0"/>
          </a:p>
          <a:p>
            <a:pPr algn="just"/>
            <a:r>
              <a:rPr lang="es-ES" sz="2000" dirty="0" smtClean="0"/>
              <a:t>El juicio del gusto estético no aporta nada nuevo al conocimiento, sino que presupone un </a:t>
            </a:r>
            <a:r>
              <a:rPr lang="es-ES" sz="2000" i="1" dirty="0" err="1" smtClean="0"/>
              <a:t>sensus</a:t>
            </a:r>
            <a:r>
              <a:rPr lang="es-ES" sz="2000" i="1" dirty="0" smtClean="0"/>
              <a:t> </a:t>
            </a:r>
            <a:r>
              <a:rPr lang="es-ES" sz="2000" i="1" dirty="0" err="1" smtClean="0"/>
              <a:t>comunis</a:t>
            </a:r>
            <a:r>
              <a:rPr lang="es-ES" sz="2000" dirty="0" smtClean="0"/>
              <a:t> o naturaleza compartida por el </a:t>
            </a:r>
            <a:r>
              <a:rPr lang="es-ES" sz="2000" i="1" dirty="0" err="1" smtClean="0"/>
              <a:t>nous</a:t>
            </a:r>
            <a:r>
              <a:rPr lang="es-ES" sz="2000" i="1" dirty="0" smtClean="0"/>
              <a:t> </a:t>
            </a:r>
            <a:r>
              <a:rPr lang="es-ES" sz="2000" i="1" dirty="0" err="1" smtClean="0"/>
              <a:t>poietikos</a:t>
            </a:r>
            <a:r>
              <a:rPr lang="es-ES" sz="2000" i="1" dirty="0" smtClean="0"/>
              <a:t>. </a:t>
            </a:r>
            <a:r>
              <a:rPr lang="es-ES" sz="2000" dirty="0" smtClean="0"/>
              <a:t>Existen dos momentos en el juicio estético:</a:t>
            </a:r>
          </a:p>
          <a:p>
            <a:pPr algn="just"/>
            <a:r>
              <a:rPr lang="es-ES" sz="2000" dirty="0" smtClean="0"/>
              <a:t>1º Gusto es la facultad de juzgar un objeto de modo complaciente o </a:t>
            </a:r>
            <a:r>
              <a:rPr lang="es-ES" sz="2000" dirty="0" err="1" smtClean="0"/>
              <a:t>displaciente</a:t>
            </a:r>
            <a:r>
              <a:rPr lang="es-ES" sz="2000" dirty="0" smtClean="0"/>
              <a:t>.</a:t>
            </a:r>
          </a:p>
          <a:p>
            <a:pPr algn="just"/>
            <a:r>
              <a:rPr lang="es-ES" sz="2000" dirty="0" smtClean="0"/>
              <a:t>2º Bello es lo que universalmente place sin concepto.</a:t>
            </a:r>
          </a:p>
          <a:p>
            <a:pPr algn="just"/>
            <a:endParaRPr lang="es-ES" sz="2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490066"/>
          </a:xfrm>
        </p:spPr>
        <p:txBody>
          <a:bodyPr>
            <a:normAutofit fontScale="90000"/>
          </a:bodyPr>
          <a:lstStyle/>
          <a:p>
            <a:r>
              <a:rPr lang="es-ES" dirty="0" smtClean="0"/>
              <a:t>Kant: Crítica del juicio</a:t>
            </a:r>
            <a:endParaRPr lang="es-ES" dirty="0"/>
          </a:p>
        </p:txBody>
      </p:sp>
      <p:sp>
        <p:nvSpPr>
          <p:cNvPr id="3" name="2 Marcador de contenido"/>
          <p:cNvSpPr>
            <a:spLocks noGrp="1"/>
          </p:cNvSpPr>
          <p:nvPr>
            <p:ph idx="1"/>
          </p:nvPr>
        </p:nvSpPr>
        <p:spPr>
          <a:xfrm>
            <a:off x="457200" y="908720"/>
            <a:ext cx="8229600" cy="5217443"/>
          </a:xfrm>
        </p:spPr>
        <p:txBody>
          <a:bodyPr>
            <a:normAutofit/>
          </a:bodyPr>
          <a:lstStyle/>
          <a:p>
            <a:pPr algn="just"/>
            <a:r>
              <a:rPr lang="es-ES" sz="2000" dirty="0" smtClean="0"/>
              <a:t>Kant desarrolló el concepto romántico de loa SUBLIME como contraposición a lo bello. Lo sublime es </a:t>
            </a:r>
            <a:r>
              <a:rPr lang="es-ES" sz="2000" i="1" dirty="0" smtClean="0"/>
              <a:t>una belleza extrema que lleva al éxtasis más allá de la racionalidad, llegando a provocar incluso dolor por ser imposible de asimilar.</a:t>
            </a:r>
          </a:p>
          <a:p>
            <a:pPr algn="just"/>
            <a:r>
              <a:rPr lang="es-ES" sz="2000" b="1" dirty="0" smtClean="0"/>
              <a:t>Juicio </a:t>
            </a:r>
            <a:r>
              <a:rPr lang="es-ES" sz="2000" b="1" dirty="0" err="1" smtClean="0"/>
              <a:t>reflesionante</a:t>
            </a:r>
            <a:r>
              <a:rPr lang="es-ES" sz="2000" b="1" dirty="0" smtClean="0"/>
              <a:t>: </a:t>
            </a:r>
            <a:r>
              <a:rPr lang="es-ES" sz="2000" dirty="0" smtClean="0"/>
              <a:t>dado lo particular, ha de encontrar lo universal.</a:t>
            </a:r>
          </a:p>
          <a:p>
            <a:pPr algn="just"/>
            <a:r>
              <a:rPr lang="es-ES" sz="2000" b="1" dirty="0" smtClean="0"/>
              <a:t>Juicio determinante: </a:t>
            </a:r>
            <a:r>
              <a:rPr lang="es-ES" sz="2000" dirty="0" smtClean="0"/>
              <a:t>si lo dado es lo universal, subsume en él lo particular.</a:t>
            </a:r>
            <a:endParaRPr lang="es-ES" sz="2000" b="1" dirty="0" smtClean="0"/>
          </a:p>
          <a:p>
            <a:pPr algn="just"/>
            <a:r>
              <a:rPr lang="es-ES" sz="2000" dirty="0" err="1" smtClean="0"/>
              <a:t>Schiller</a:t>
            </a:r>
            <a:r>
              <a:rPr lang="es-ES" sz="2000" dirty="0" smtClean="0"/>
              <a:t>, en </a:t>
            </a:r>
            <a:r>
              <a:rPr lang="es-ES" sz="2000" i="1" dirty="0" smtClean="0"/>
              <a:t>Carta sobre la educación estética, </a:t>
            </a:r>
            <a:r>
              <a:rPr lang="es-ES" sz="2000" dirty="0" smtClean="0"/>
              <a:t>apuesta por una estética ingenua que no se doblegue a la moral y reniegue de la máscara. Seguidor de Kant, dijo: </a:t>
            </a:r>
            <a:r>
              <a:rPr lang="es-ES" sz="2000" i="1" dirty="0" smtClean="0"/>
              <a:t>lo sublime es mixto. Está compuesto por un sentimiento de pena, escalofrío y alegría que llega al entusiasmo. </a:t>
            </a:r>
          </a:p>
          <a:p>
            <a:pPr algn="just"/>
            <a:endParaRPr lang="es-ES" sz="2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Romanticismo</a:t>
            </a:r>
            <a:endParaRPr lang="es-ES" dirty="0"/>
          </a:p>
        </p:txBody>
      </p:sp>
      <p:pic>
        <p:nvPicPr>
          <p:cNvPr id="4" name="3 Marcador de contenido" descr="saturno.jpg"/>
          <p:cNvPicPr>
            <a:picLocks noGrp="1" noChangeAspect="1"/>
          </p:cNvPicPr>
          <p:nvPr>
            <p:ph idx="1"/>
          </p:nvPr>
        </p:nvPicPr>
        <p:blipFill>
          <a:blip r:embed="rId2" cstate="print"/>
          <a:stretch>
            <a:fillRect/>
          </a:stretch>
        </p:blipFill>
        <p:spPr>
          <a:xfrm>
            <a:off x="2253470" y="1600200"/>
            <a:ext cx="4637059" cy="4525963"/>
          </a:xfrm>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Romanticismo</a:t>
            </a:r>
            <a:endParaRPr lang="es-ES" dirty="0"/>
          </a:p>
        </p:txBody>
      </p:sp>
      <p:sp>
        <p:nvSpPr>
          <p:cNvPr id="3" name="2 Marcador de contenido"/>
          <p:cNvSpPr>
            <a:spLocks noGrp="1"/>
          </p:cNvSpPr>
          <p:nvPr>
            <p:ph idx="1"/>
          </p:nvPr>
        </p:nvSpPr>
        <p:spPr/>
        <p:txBody>
          <a:bodyPr>
            <a:normAutofit/>
          </a:bodyPr>
          <a:lstStyle/>
          <a:p>
            <a:pPr algn="just"/>
            <a:r>
              <a:rPr lang="es-ES" sz="2000" dirty="0" smtClean="0"/>
              <a:t>Rousseau, ginebrino y hombre muy peligroso gnoseológicamente hablando, fue el principal impulsor de este movimiento con hondas raíces filosófico-políticas.</a:t>
            </a:r>
          </a:p>
          <a:p>
            <a:pPr algn="just"/>
            <a:r>
              <a:rPr lang="es-ES" sz="2000" dirty="0" smtClean="0"/>
              <a:t>Rousseau criticó profundamente el arte neoclásico de porcelana y encaje puesto que desnaturalizaban al hombre. Propuso un modelo estético y ético de sencillez y de vuelta a lo natural: </a:t>
            </a:r>
            <a:r>
              <a:rPr lang="es-ES" sz="2000" i="1" dirty="0" smtClean="0"/>
              <a:t>yo soy moral cuando me veo a mí mismo con los ojos de otra persona.</a:t>
            </a:r>
            <a:endParaRPr lang="es-ES" sz="2000" dirty="0" smtClean="0"/>
          </a:p>
          <a:p>
            <a:pPr algn="just"/>
            <a:r>
              <a:rPr lang="es-ES" sz="2000" dirty="0" smtClean="0"/>
              <a:t>La cultura esconde al hombre de su ser. </a:t>
            </a:r>
            <a:r>
              <a:rPr lang="es-ES" sz="2000" i="1" dirty="0" smtClean="0"/>
              <a:t>Ensayo sobre el origen de las lengua</a:t>
            </a:r>
            <a:r>
              <a:rPr lang="es-ES" sz="2000" dirty="0" smtClean="0"/>
              <a:t> sostuvo que el origen del lenguaje es la </a:t>
            </a:r>
            <a:r>
              <a:rPr lang="es-ES" sz="2000" i="1" dirty="0" smtClean="0"/>
              <a:t>música; Ensayo sobre las desigualdades entre los hombres</a:t>
            </a:r>
            <a:r>
              <a:rPr lang="es-ES" sz="2000" dirty="0" smtClean="0"/>
              <a:t> presenta la imagen del </a:t>
            </a:r>
            <a:r>
              <a:rPr lang="es-ES" sz="2000" i="1" dirty="0" smtClean="0"/>
              <a:t>buen salvaje </a:t>
            </a:r>
            <a:r>
              <a:rPr lang="es-ES" sz="2000" dirty="0" smtClean="0"/>
              <a:t>y el ideal de que le hombre ha de vivir bajo mínimos. Todo lujo es erróneo y el hombre ha de ser análogo con el árbol: </a:t>
            </a:r>
            <a:r>
              <a:rPr lang="es-ES" sz="2000" i="1" dirty="0" smtClean="0"/>
              <a:t>ambos deben desarrollarse y no ser podados.</a:t>
            </a:r>
            <a:endParaRPr lang="es-ES" sz="20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mph" presetSubtype="2" fill="hold" grpId="0" nodeType="clickEffect">
                                  <p:stCondLst>
                                    <p:cond delay="0"/>
                                  </p:stCondLst>
                                  <p:childTnLst>
                                    <p:anim to="1.5" calcmode="lin" valueType="num">
                                      <p:cBhvr override="childStyle">
                                        <p:cTn id="6" dur="2000" fill="hold"/>
                                        <p:tgtEl>
                                          <p:spTgt spid="2"/>
                                        </p:tgtEl>
                                        <p:attrNameLst>
                                          <p:attrName>style.fontSize</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Índice</a:t>
            </a:r>
            <a:endParaRPr lang="es-ES" dirty="0"/>
          </a:p>
        </p:txBody>
      </p:sp>
      <p:sp>
        <p:nvSpPr>
          <p:cNvPr id="3" name="2 Marcador de contenido"/>
          <p:cNvSpPr>
            <a:spLocks noGrp="1"/>
          </p:cNvSpPr>
          <p:nvPr>
            <p:ph idx="1"/>
          </p:nvPr>
        </p:nvSpPr>
        <p:spPr/>
        <p:txBody>
          <a:bodyPr>
            <a:normAutofit fontScale="92500" lnSpcReduction="20000"/>
          </a:bodyPr>
          <a:lstStyle/>
          <a:p>
            <a:r>
              <a:rPr lang="es-ES" dirty="0" smtClean="0"/>
              <a:t>Objeto de estudio.</a:t>
            </a:r>
          </a:p>
          <a:p>
            <a:r>
              <a:rPr lang="es-ES" dirty="0" smtClean="0"/>
              <a:t>Los intereses de la estética en Occidente.</a:t>
            </a:r>
          </a:p>
          <a:p>
            <a:r>
              <a:rPr lang="es-ES" dirty="0" smtClean="0"/>
              <a:t>El mundo clásico.</a:t>
            </a:r>
          </a:p>
          <a:p>
            <a:r>
              <a:rPr lang="es-ES" dirty="0" smtClean="0"/>
              <a:t>Teoría de las proporciones.</a:t>
            </a:r>
          </a:p>
          <a:p>
            <a:r>
              <a:rPr lang="es-ES" dirty="0" smtClean="0"/>
              <a:t>Kant: </a:t>
            </a:r>
            <a:r>
              <a:rPr lang="es-ES" i="1" dirty="0" smtClean="0"/>
              <a:t>Crítica del juicio.</a:t>
            </a:r>
          </a:p>
          <a:p>
            <a:r>
              <a:rPr lang="es-ES" dirty="0" smtClean="0"/>
              <a:t>Neoclasicismo y romanticismo.</a:t>
            </a:r>
          </a:p>
          <a:p>
            <a:r>
              <a:rPr lang="es-ES" dirty="0" smtClean="0"/>
              <a:t>La estética en Schopenhauer.</a:t>
            </a:r>
          </a:p>
          <a:p>
            <a:r>
              <a:rPr lang="es-ES" dirty="0" smtClean="0"/>
              <a:t>Las vanguardias.</a:t>
            </a:r>
          </a:p>
          <a:p>
            <a:r>
              <a:rPr lang="es-ES" dirty="0" err="1" smtClean="0"/>
              <a:t>Hermeneútica</a:t>
            </a:r>
            <a:r>
              <a:rPr lang="es-ES" dirty="0" smtClean="0"/>
              <a:t> y postmodernidad.</a:t>
            </a:r>
            <a:endParaRPr lang="es-E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Romanticismo</a:t>
            </a:r>
            <a:endParaRPr lang="es-ES" dirty="0"/>
          </a:p>
        </p:txBody>
      </p:sp>
      <p:pic>
        <p:nvPicPr>
          <p:cNvPr id="4" name="3 Marcador de contenido" descr="450px-JEAN_LOUIS_THÉODORE_GÉRICAULT_-_La_Balsa_de_la_Medusa_(Museo_del_Louvre,_1818-19).jpg"/>
          <p:cNvPicPr>
            <a:picLocks noGrp="1" noChangeAspect="1"/>
          </p:cNvPicPr>
          <p:nvPr>
            <p:ph idx="1"/>
          </p:nvPr>
        </p:nvPicPr>
        <p:blipFill>
          <a:blip r:embed="rId2" cstate="print"/>
          <a:stretch>
            <a:fillRect/>
          </a:stretch>
        </p:blipFill>
        <p:spPr>
          <a:xfrm>
            <a:off x="827584" y="1340768"/>
            <a:ext cx="3888432" cy="2652775"/>
          </a:xfrm>
        </p:spPr>
      </p:pic>
      <p:pic>
        <p:nvPicPr>
          <p:cNvPr id="5" name="4 Imagen" descr="TheGreatWaveoffKanagawajpeg_EDIIMA20170322_0007_5.jpg"/>
          <p:cNvPicPr>
            <a:picLocks noChangeAspect="1"/>
          </p:cNvPicPr>
          <p:nvPr/>
        </p:nvPicPr>
        <p:blipFill>
          <a:blip r:embed="rId3" cstate="print"/>
          <a:stretch>
            <a:fillRect/>
          </a:stretch>
        </p:blipFill>
        <p:spPr>
          <a:xfrm>
            <a:off x="4788024" y="3577832"/>
            <a:ext cx="3867026" cy="266421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Romanticismo</a:t>
            </a:r>
            <a:endParaRPr lang="es-ES" dirty="0"/>
          </a:p>
        </p:txBody>
      </p:sp>
      <p:sp>
        <p:nvSpPr>
          <p:cNvPr id="3" name="2 Marcador de contenido"/>
          <p:cNvSpPr>
            <a:spLocks noGrp="1"/>
          </p:cNvSpPr>
          <p:nvPr>
            <p:ph idx="1"/>
          </p:nvPr>
        </p:nvSpPr>
        <p:spPr/>
        <p:txBody>
          <a:bodyPr>
            <a:normAutofit/>
          </a:bodyPr>
          <a:lstStyle/>
          <a:p>
            <a:pPr algn="just"/>
            <a:r>
              <a:rPr lang="es-ES" sz="2000" dirty="0" smtClean="0"/>
              <a:t>Otra obra crucial de Rousseau fue </a:t>
            </a:r>
            <a:r>
              <a:rPr lang="es-ES" sz="2000" i="1" dirty="0" smtClean="0"/>
              <a:t>Confesiones. </a:t>
            </a:r>
            <a:r>
              <a:rPr lang="es-ES" sz="2000" dirty="0" smtClean="0"/>
              <a:t>Apuesta que su “yo” es único y digno de ser publicado. La subjetividad es espontánea pura, reivindica la infancia y reivindica la expresividad y emoción.  Esta obra influyó sobremanera en la </a:t>
            </a:r>
            <a:r>
              <a:rPr lang="es-ES" sz="2000" i="1" dirty="0" smtClean="0"/>
              <a:t>arquitectura</a:t>
            </a:r>
            <a:r>
              <a:rPr lang="es-ES" sz="2000" dirty="0" smtClean="0"/>
              <a:t> ya que había que cuidar el ámbito doméstico al niño, por lo que el interior de la casa girará en torno al niño. </a:t>
            </a:r>
            <a:endParaRPr lang="es-ES" sz="2000" dirty="0" smtClean="0"/>
          </a:p>
          <a:p>
            <a:pPr algn="just"/>
            <a:r>
              <a:rPr lang="es-ES" sz="2000" dirty="0" smtClean="0"/>
              <a:t>El </a:t>
            </a:r>
            <a:r>
              <a:rPr lang="es-ES" sz="2000" i="1" dirty="0" smtClean="0"/>
              <a:t>Castillo de Otranto </a:t>
            </a:r>
            <a:r>
              <a:rPr lang="es-ES" sz="2000" dirty="0" smtClean="0"/>
              <a:t>inauguró el género de terror en la estética romántica, cuya </a:t>
            </a:r>
            <a:r>
              <a:rPr lang="es-ES" sz="2000" dirty="0" smtClean="0"/>
              <a:t>principal característica del Romanticismo consiste en que la belleza no será la única idea que tenga que ensalzar el arte, al irrumpir con fuerza otras categorías estéticas: </a:t>
            </a:r>
            <a:r>
              <a:rPr lang="es-ES" sz="2000" b="1" i="1" dirty="0" smtClean="0"/>
              <a:t>terror, lo gótico, pintoresco, lo sublime, lo desestructurado, cómico, lo feo y enfermizo y el gusto por lo medieval</a:t>
            </a:r>
            <a:r>
              <a:rPr lang="es-ES" sz="2000" i="1" dirty="0" smtClean="0"/>
              <a:t>, </a:t>
            </a:r>
            <a:r>
              <a:rPr lang="es-ES" sz="2000" dirty="0" smtClean="0"/>
              <a:t>de ahí que el país romántico por excelencia fue España por su pasado diferente al resto de Europa.</a:t>
            </a:r>
            <a:endParaRPr lang="es-ES" sz="2000" dirty="0" smtClean="0"/>
          </a:p>
          <a:p>
            <a:pPr algn="just"/>
            <a:endParaRPr lang="es-ES" sz="2000"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Goya: caprichos y pinturas negras</a:t>
            </a:r>
            <a:endParaRPr lang="es-ES" dirty="0"/>
          </a:p>
        </p:txBody>
      </p:sp>
      <p:pic>
        <p:nvPicPr>
          <p:cNvPr id="4" name="3 Marcador de contenido" descr="Goya 1.jpg"/>
          <p:cNvPicPr>
            <a:picLocks noGrp="1" noChangeAspect="1"/>
          </p:cNvPicPr>
          <p:nvPr>
            <p:ph idx="1"/>
          </p:nvPr>
        </p:nvPicPr>
        <p:blipFill>
          <a:blip r:embed="rId2" cstate="print"/>
          <a:stretch>
            <a:fillRect/>
          </a:stretch>
        </p:blipFill>
        <p:spPr>
          <a:xfrm>
            <a:off x="971600" y="1484784"/>
            <a:ext cx="2619375" cy="1743075"/>
          </a:xfrm>
        </p:spPr>
      </p:pic>
      <p:pic>
        <p:nvPicPr>
          <p:cNvPr id="5" name="4 Imagen" descr="Goya 2.jpg"/>
          <p:cNvPicPr>
            <a:picLocks noChangeAspect="1"/>
          </p:cNvPicPr>
          <p:nvPr/>
        </p:nvPicPr>
        <p:blipFill>
          <a:blip r:embed="rId3" cstate="print"/>
          <a:stretch>
            <a:fillRect/>
          </a:stretch>
        </p:blipFill>
        <p:spPr>
          <a:xfrm>
            <a:off x="3851920" y="1484784"/>
            <a:ext cx="2466975" cy="1847850"/>
          </a:xfrm>
          <a:prstGeom prst="rect">
            <a:avLst/>
          </a:prstGeom>
        </p:spPr>
      </p:pic>
      <p:pic>
        <p:nvPicPr>
          <p:cNvPr id="6" name="5 Imagen" descr="goya 3.jpg"/>
          <p:cNvPicPr>
            <a:picLocks noChangeAspect="1"/>
          </p:cNvPicPr>
          <p:nvPr/>
        </p:nvPicPr>
        <p:blipFill>
          <a:blip r:embed="rId4" cstate="print"/>
          <a:stretch>
            <a:fillRect/>
          </a:stretch>
        </p:blipFill>
        <p:spPr>
          <a:xfrm>
            <a:off x="827584" y="1412776"/>
            <a:ext cx="3546777" cy="5013176"/>
          </a:xfrm>
          <a:prstGeom prst="rect">
            <a:avLst/>
          </a:prstGeom>
        </p:spPr>
      </p:pic>
      <p:pic>
        <p:nvPicPr>
          <p:cNvPr id="7" name="6 Imagen" descr="goya 4.jpg"/>
          <p:cNvPicPr>
            <a:picLocks noChangeAspect="1"/>
          </p:cNvPicPr>
          <p:nvPr/>
        </p:nvPicPr>
        <p:blipFill>
          <a:blip r:embed="rId5" cstate="print"/>
          <a:stretch>
            <a:fillRect/>
          </a:stretch>
        </p:blipFill>
        <p:spPr>
          <a:xfrm>
            <a:off x="0" y="857250"/>
            <a:ext cx="9144000" cy="51435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wipe(down)">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Goya: caprichos y pinturas negras</a:t>
            </a:r>
            <a:endParaRPr lang="es-ES" dirty="0"/>
          </a:p>
        </p:txBody>
      </p:sp>
      <p:pic>
        <p:nvPicPr>
          <p:cNvPr id="4" name="3 Marcador de contenido" descr="goya 5.jpg"/>
          <p:cNvPicPr>
            <a:picLocks noGrp="1" noChangeAspect="1"/>
          </p:cNvPicPr>
          <p:nvPr>
            <p:ph idx="1"/>
          </p:nvPr>
        </p:nvPicPr>
        <p:blipFill>
          <a:blip r:embed="rId2" cstate="print"/>
          <a:stretch>
            <a:fillRect/>
          </a:stretch>
        </p:blipFill>
        <p:spPr>
          <a:xfrm>
            <a:off x="755576" y="1340768"/>
            <a:ext cx="2904332" cy="3194107"/>
          </a:xfrm>
        </p:spPr>
      </p:pic>
      <p:pic>
        <p:nvPicPr>
          <p:cNvPr id="5" name="4 Imagen" descr="goya 6.jpg"/>
          <p:cNvPicPr>
            <a:picLocks noChangeAspect="1"/>
          </p:cNvPicPr>
          <p:nvPr/>
        </p:nvPicPr>
        <p:blipFill>
          <a:blip r:embed="rId3" cstate="print"/>
          <a:stretch>
            <a:fillRect/>
          </a:stretch>
        </p:blipFill>
        <p:spPr>
          <a:xfrm>
            <a:off x="4211960" y="1268760"/>
            <a:ext cx="3456384" cy="366249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4"/>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8" presetClass="exit" presetSubtype="16" fill="hold" nodeType="clickEffect">
                                  <p:stCondLst>
                                    <p:cond delay="0"/>
                                  </p:stCondLst>
                                  <p:childTnLst>
                                    <p:animEffect transition="out" filter="diamond(in)">
                                      <p:cBhvr>
                                        <p:cTn id="10" dur="2000"/>
                                        <p:tgtEl>
                                          <p:spTgt spid="5"/>
                                        </p:tgtEl>
                                      </p:cBhvr>
                                    </p:animEffect>
                                    <p:set>
                                      <p:cBhvr>
                                        <p:cTn id="11" dur="1" fill="hold">
                                          <p:stCondLst>
                                            <p:cond delay="19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Goya: caprichos y pinturas negras</a:t>
            </a:r>
            <a:endParaRPr lang="es-ES" dirty="0"/>
          </a:p>
        </p:txBody>
      </p:sp>
      <p:pic>
        <p:nvPicPr>
          <p:cNvPr id="4" name="3 Marcador de contenido" descr="Goya 7.jpg"/>
          <p:cNvPicPr>
            <a:picLocks noGrp="1" noChangeAspect="1"/>
          </p:cNvPicPr>
          <p:nvPr>
            <p:ph idx="1"/>
          </p:nvPr>
        </p:nvPicPr>
        <p:blipFill>
          <a:blip r:embed="rId2" cstate="print"/>
          <a:stretch>
            <a:fillRect/>
          </a:stretch>
        </p:blipFill>
        <p:spPr>
          <a:xfrm>
            <a:off x="755576" y="1484784"/>
            <a:ext cx="1914525" cy="2381250"/>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0.04514 0.26828 C 0.29878 0.01875 0.6427 -0.23056 0.72048 -0.21922 C 0.79826 -0.20787 0.61007 0.06458 0.42205 0.33703 " pathEditMode="relative" ptsTypes="aaA">
                                      <p:cBhvr>
                                        <p:cTn id="6" dur="2000" fill="hold"/>
                                        <p:tgtEl>
                                          <p:spTgt spid="4"/>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Goya y las pinturas negras</a:t>
            </a:r>
            <a:endParaRPr lang="es-ES" dirty="0"/>
          </a:p>
        </p:txBody>
      </p:sp>
      <p:pic>
        <p:nvPicPr>
          <p:cNvPr id="4" name="3 Marcador de contenido" descr="Goya 8.jpg"/>
          <p:cNvPicPr>
            <a:picLocks noGrp="1" noChangeAspect="1"/>
          </p:cNvPicPr>
          <p:nvPr>
            <p:ph idx="1"/>
          </p:nvPr>
        </p:nvPicPr>
        <p:blipFill>
          <a:blip r:embed="rId2" cstate="print"/>
          <a:stretch>
            <a:fillRect/>
          </a:stretch>
        </p:blipFill>
        <p:spPr>
          <a:xfrm>
            <a:off x="1115616" y="1268760"/>
            <a:ext cx="7128792" cy="5339713"/>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path" presetSubtype="0" accel="50000" decel="50000" fill="hold" nodeType="clickEffect">
                                  <p:stCondLst>
                                    <p:cond delay="0"/>
                                  </p:stCondLst>
                                  <p:childTnLst>
                                    <p:animMotion origin="layout" path="M 0 0  L 0.052 0  L 0.089 -0.04933  L 0.125 0  L 0.177 0  L 0.177 0.06933  L 0.213 0.11867  L 0.177 0.16667  L 0.177 0.236  L 0.125 0.236  L 0.089 0.284  L 0.052 0.236  L 0 0.236  L 0 0.16667  L -0.037 0.11867  L 0 0.06933  L 0 0  Z" pathEditMode="relative" ptsTypes="">
                                      <p:cBhvr>
                                        <p:cTn id="6" dur="2000" fill="hold"/>
                                        <p:tgtEl>
                                          <p:spTgt spid="4"/>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Schopenhauer</a:t>
            </a:r>
            <a:endParaRPr lang="es-ES" dirty="0"/>
          </a:p>
        </p:txBody>
      </p:sp>
      <p:sp>
        <p:nvSpPr>
          <p:cNvPr id="3" name="2 Marcador de contenido"/>
          <p:cNvSpPr>
            <a:spLocks noGrp="1"/>
          </p:cNvSpPr>
          <p:nvPr>
            <p:ph idx="1"/>
          </p:nvPr>
        </p:nvSpPr>
        <p:spPr/>
        <p:txBody>
          <a:bodyPr>
            <a:normAutofit/>
          </a:bodyPr>
          <a:lstStyle/>
          <a:p>
            <a:pPr algn="just"/>
            <a:r>
              <a:rPr lang="es-ES" sz="2000" dirty="0" smtClean="0"/>
              <a:t>El punto de arranque de su filosofía es el </a:t>
            </a:r>
            <a:r>
              <a:rPr lang="es-ES" sz="2000" i="1" dirty="0" smtClean="0"/>
              <a:t>dolor y el sufrimiento</a:t>
            </a:r>
            <a:r>
              <a:rPr lang="es-ES" sz="2000" dirty="0" smtClean="0"/>
              <a:t> de la existencia. La vida es perversa, un negocio que no cubre gastos; el MAL es la esencia de la existencia, la conclusión radical. La realidad originaria es absurda, deficiente y sinsentido.</a:t>
            </a:r>
          </a:p>
          <a:p>
            <a:pPr algn="just"/>
            <a:r>
              <a:rPr lang="es-ES" sz="2000" i="1" dirty="0" smtClean="0"/>
              <a:t>“El mundo es mi representación: esta verdad es aplicable a todo ser que vive y que conoce, aunque sólo al hombre le sea dado tener conciencia de ello. Llegar a conocerlo es poseer el sentido filosófico. No hay otra verdad más cierta que el Universo entero es objeto para un sujeto, percepción del que percibe, en una palabra: representación”.</a:t>
            </a:r>
          </a:p>
          <a:p>
            <a:pPr algn="just"/>
            <a:r>
              <a:rPr lang="es-ES" sz="2000" dirty="0" smtClean="0"/>
              <a:t>Hay dos facultades cognoscitivas: </a:t>
            </a:r>
            <a:r>
              <a:rPr lang="es-ES" sz="2000" b="1" i="1" dirty="0" smtClean="0"/>
              <a:t>entendimiento y razón.  </a:t>
            </a:r>
            <a:r>
              <a:rPr lang="es-ES" sz="2000" dirty="0" smtClean="0"/>
              <a:t>El entendimiento aplica a priori la ley de la causalidad o principio de razón suficiente (dada una causa, el efecto no puede no ocurrir). Los fenómenos de la naturaleza son explicados por la ciencia; nos dicen por qué ocurren los fenómenos pero no explica el qué o esencia del Mundo.</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Schopenhauer</a:t>
            </a:r>
            <a:endParaRPr lang="es-ES" dirty="0"/>
          </a:p>
        </p:txBody>
      </p:sp>
      <p:sp>
        <p:nvSpPr>
          <p:cNvPr id="3" name="2 Marcador de contenido"/>
          <p:cNvSpPr>
            <a:spLocks noGrp="1"/>
          </p:cNvSpPr>
          <p:nvPr>
            <p:ph idx="1"/>
          </p:nvPr>
        </p:nvSpPr>
        <p:spPr/>
        <p:txBody>
          <a:bodyPr>
            <a:normAutofit lnSpcReduction="10000"/>
          </a:bodyPr>
          <a:lstStyle/>
          <a:p>
            <a:pPr algn="just"/>
            <a:r>
              <a:rPr lang="es-ES" sz="2000" dirty="0" smtClean="0"/>
              <a:t>La ciencia sólo nos da una explicación superficial. Si fuésemos Ego Transcendental no podríamos conocer la esencia de las cosas, pero además de Sujetos Puros de Conocimiento somos </a:t>
            </a:r>
            <a:r>
              <a:rPr lang="es-ES" sz="2000" b="1" i="1" dirty="0" smtClean="0"/>
              <a:t>cuerpo. </a:t>
            </a:r>
            <a:r>
              <a:rPr lang="es-ES" sz="2000" dirty="0" smtClean="0"/>
              <a:t>El cuerpo es la clave para la comprensión de la esencia del Mundo y el cuerpo es VOLUNTAD.</a:t>
            </a:r>
          </a:p>
          <a:p>
            <a:pPr algn="just"/>
            <a:r>
              <a:rPr lang="es-ES" sz="2000" dirty="0" smtClean="0"/>
              <a:t>El cuerpo es la objetivación de la voluntad, ímpetu por mantener la existencia. Todo acto de la voluntad es un movimiento del cuerpo. La voluntad es una </a:t>
            </a:r>
            <a:r>
              <a:rPr lang="es-ES" sz="2000" i="1" dirty="0" smtClean="0"/>
              <a:t>energía cósmica</a:t>
            </a:r>
            <a:r>
              <a:rPr lang="es-ES" sz="2000" dirty="0" smtClean="0"/>
              <a:t>, voluntad que se caracteriza por perseverar en el Ser.</a:t>
            </a:r>
          </a:p>
          <a:p>
            <a:pPr algn="just"/>
            <a:r>
              <a:rPr lang="es-ES" sz="2000" dirty="0" smtClean="0"/>
              <a:t>Mi cuerpo y mi voluntad es la misma cosa. La voluntad es incognoscible, irracional, no tiene principio, ni causa, ni fin, ni E-T, es caótica y absurda. </a:t>
            </a:r>
          </a:p>
          <a:p>
            <a:pPr algn="just"/>
            <a:r>
              <a:rPr lang="es-ES" sz="2000" dirty="0" smtClean="0"/>
              <a:t>Esta voluntad, ÚNICA, se objetiva según grados: piedras, plantas, mamíferos, humanos. Esas especies responden a FORMAS ETERNAS de las que los individuos participan. Es en la especie en donde reside la </a:t>
            </a:r>
            <a:r>
              <a:rPr lang="es-ES" sz="2000" i="1" dirty="0" smtClean="0"/>
              <a:t>voluntad. </a:t>
            </a:r>
            <a:endParaRPr lang="es-ES" sz="2000"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Schopenhauer</a:t>
            </a:r>
            <a:endParaRPr lang="es-ES" dirty="0"/>
          </a:p>
        </p:txBody>
      </p:sp>
      <p:sp>
        <p:nvSpPr>
          <p:cNvPr id="3" name="2 Marcador de contenido"/>
          <p:cNvSpPr>
            <a:spLocks noGrp="1"/>
          </p:cNvSpPr>
          <p:nvPr>
            <p:ph idx="1"/>
          </p:nvPr>
        </p:nvSpPr>
        <p:spPr/>
        <p:txBody>
          <a:bodyPr>
            <a:normAutofit/>
          </a:bodyPr>
          <a:lstStyle/>
          <a:p>
            <a:pPr algn="just"/>
            <a:r>
              <a:rPr lang="es-ES" sz="2000" dirty="0" smtClean="0"/>
              <a:t>La voluntad es en sí misma un querer, una voluntad de vivir que implica la esencia del individuo: </a:t>
            </a:r>
            <a:r>
              <a:rPr lang="es-ES" sz="2000" i="1" dirty="0" smtClean="0"/>
              <a:t>todo querer nace de una carencia, de un sufrimiento. </a:t>
            </a:r>
            <a:r>
              <a:rPr lang="es-ES" sz="2000" dirty="0" smtClean="0"/>
              <a:t>El querer es privativo ya que no se puede querer lo que ya se tiene. La v</a:t>
            </a:r>
            <a:r>
              <a:rPr lang="es-ES" sz="2000" i="1" dirty="0" smtClean="0"/>
              <a:t>oluntad </a:t>
            </a:r>
            <a:r>
              <a:rPr lang="es-ES" sz="2000" dirty="0" smtClean="0"/>
              <a:t>carece de objetivo final ya que su esencia es querer sin fin. La voluntad se devora a sí misma porque fuera de ella nada hay.</a:t>
            </a:r>
          </a:p>
          <a:p>
            <a:pPr algn="just"/>
            <a:r>
              <a:rPr lang="es-ES" sz="2000" dirty="0" smtClean="0"/>
              <a:t>Cuando la </a:t>
            </a:r>
            <a:r>
              <a:rPr lang="es-ES" sz="2000" b="1" dirty="0" smtClean="0"/>
              <a:t>voluntad </a:t>
            </a:r>
            <a:r>
              <a:rPr lang="es-ES" sz="2000" dirty="0" smtClean="0"/>
              <a:t>ha satisfecho momentáneamente su ansiedad aparece el </a:t>
            </a:r>
            <a:r>
              <a:rPr lang="es-ES" sz="2000" b="1" dirty="0" smtClean="0"/>
              <a:t>TEDIO.</a:t>
            </a:r>
            <a:r>
              <a:rPr lang="es-ES" sz="2000" dirty="0" smtClean="0"/>
              <a:t> </a:t>
            </a:r>
          </a:p>
          <a:p>
            <a:pPr algn="just"/>
            <a:r>
              <a:rPr lang="es-ES" sz="2000" dirty="0" smtClean="0"/>
              <a:t>El egoísmo universal es el conflicto entre la voluntad y sus individuaciones fenoménicas. Desde el mundo fenoménico, cada uno de nosotros somos diferentes, pero cada uno de nosotros somos toda la VOLUNTAD, un absoluto que nos afirmamos de manera radical y sin límites.</a:t>
            </a:r>
          </a:p>
          <a:p>
            <a:pPr algn="just"/>
            <a:r>
              <a:rPr lang="es-ES" sz="2000" dirty="0" smtClean="0"/>
              <a:t>Al afirmarnos por encima de todo, esto nos lleva a la lucha de todos contra todos.</a:t>
            </a:r>
          </a:p>
          <a:p>
            <a:pPr algn="just"/>
            <a:endParaRPr lang="es-ES" sz="20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Schopenhauer</a:t>
            </a:r>
            <a:endParaRPr lang="es-ES" dirty="0"/>
          </a:p>
        </p:txBody>
      </p:sp>
      <p:sp>
        <p:nvSpPr>
          <p:cNvPr id="3" name="2 Marcador de contenido"/>
          <p:cNvSpPr>
            <a:spLocks noGrp="1"/>
          </p:cNvSpPr>
          <p:nvPr>
            <p:ph idx="1"/>
          </p:nvPr>
        </p:nvSpPr>
        <p:spPr/>
        <p:txBody>
          <a:bodyPr>
            <a:normAutofit fontScale="92500" lnSpcReduction="10000"/>
          </a:bodyPr>
          <a:lstStyle/>
          <a:p>
            <a:pPr algn="just"/>
            <a:r>
              <a:rPr lang="es-ES" sz="2000" dirty="0" smtClean="0"/>
              <a:t>La muerte es la muerte del individuo, no de la esencia. El suicida es el que más ama la vida pero no sus duras condiciones. ¿Cómo podemos liberarnos de la voluntad? De dos maneras:</a:t>
            </a:r>
          </a:p>
          <a:p>
            <a:pPr algn="just"/>
            <a:r>
              <a:rPr lang="es-ES" sz="2000" dirty="0" smtClean="0"/>
              <a:t>A través del </a:t>
            </a:r>
            <a:r>
              <a:rPr lang="es-ES" sz="2000" i="1" dirty="0" smtClean="0"/>
              <a:t>genio</a:t>
            </a:r>
            <a:r>
              <a:rPr lang="es-ES" sz="2000" dirty="0" smtClean="0"/>
              <a:t> y del </a:t>
            </a:r>
            <a:r>
              <a:rPr lang="es-ES" sz="2000" i="1" dirty="0" smtClean="0"/>
              <a:t>santo. </a:t>
            </a:r>
            <a:r>
              <a:rPr lang="es-ES" sz="2000" dirty="0" smtClean="0"/>
              <a:t>El arte y la moral son las dos formas para liberar al hombre de la voluntad.</a:t>
            </a:r>
          </a:p>
          <a:p>
            <a:pPr algn="just"/>
            <a:r>
              <a:rPr lang="es-ES" sz="2000" dirty="0" smtClean="0"/>
              <a:t>Las </a:t>
            </a:r>
            <a:r>
              <a:rPr lang="es-ES" sz="2000" i="1" dirty="0" smtClean="0"/>
              <a:t>ideas platónicas</a:t>
            </a:r>
            <a:r>
              <a:rPr lang="es-ES" sz="2000" dirty="0" smtClean="0"/>
              <a:t> (eternas, inmutables) constituyen la base del arte. Así se define el arte: conocimiento directo de las ideas platónicas:</a:t>
            </a:r>
          </a:p>
          <a:p>
            <a:pPr lvl="1" algn="just"/>
            <a:r>
              <a:rPr lang="es-ES" sz="1600" dirty="0" smtClean="0"/>
              <a:t>Arquitectura: materia bruta.</a:t>
            </a:r>
          </a:p>
          <a:p>
            <a:pPr lvl="1" algn="just"/>
            <a:r>
              <a:rPr lang="es-ES" sz="1600" dirty="0" smtClean="0"/>
              <a:t>Conducción de aguas: </a:t>
            </a:r>
          </a:p>
          <a:p>
            <a:pPr lvl="1" algn="just"/>
            <a:r>
              <a:rPr lang="es-ES" sz="1600" dirty="0" smtClean="0"/>
              <a:t>Jardinería:</a:t>
            </a:r>
          </a:p>
          <a:p>
            <a:pPr lvl="1" algn="just"/>
            <a:r>
              <a:rPr lang="es-ES" sz="1600" dirty="0" smtClean="0"/>
              <a:t>Pintura y escultura de animales:</a:t>
            </a:r>
          </a:p>
          <a:p>
            <a:pPr lvl="1" algn="just"/>
            <a:r>
              <a:rPr lang="es-ES" sz="1600" dirty="0" smtClean="0"/>
              <a:t>Pintura histórica:</a:t>
            </a:r>
          </a:p>
          <a:p>
            <a:pPr lvl="1" algn="just"/>
            <a:r>
              <a:rPr lang="es-ES" sz="1600" dirty="0" smtClean="0"/>
              <a:t>Literatura: lo que le ha pasado a uno, le pasa a otros.</a:t>
            </a:r>
          </a:p>
          <a:p>
            <a:pPr lvl="1" algn="just"/>
            <a:r>
              <a:rPr lang="es-ES" sz="1600" dirty="0" smtClean="0"/>
              <a:t>Tragedia: es el género artístico por excelencia, porque trágica es la vida del hombre. El terrible aspecto de la vida, el vergonzoso triunfo del azar. La tragedia expresa la voluntad y el error existencial de la esencia humana. La tragedia muestra la negación de la voluntad.</a:t>
            </a:r>
          </a:p>
          <a:p>
            <a:pPr lvl="1" algn="just"/>
            <a:endParaRPr lang="es-ES" sz="1600" dirty="0"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Objeto de estudio</a:t>
            </a:r>
            <a:endParaRPr lang="es-ES" dirty="0"/>
          </a:p>
        </p:txBody>
      </p:sp>
      <p:sp>
        <p:nvSpPr>
          <p:cNvPr id="3" name="2 Marcador de contenido"/>
          <p:cNvSpPr>
            <a:spLocks noGrp="1"/>
          </p:cNvSpPr>
          <p:nvPr>
            <p:ph idx="1"/>
          </p:nvPr>
        </p:nvSpPr>
        <p:spPr/>
        <p:txBody>
          <a:bodyPr>
            <a:normAutofit/>
          </a:bodyPr>
          <a:lstStyle/>
          <a:p>
            <a:r>
              <a:rPr lang="es-ES" sz="2000" dirty="0" smtClean="0"/>
              <a:t>El objeto de estudio es </a:t>
            </a:r>
            <a:r>
              <a:rPr lang="es-ES" sz="2000" i="1" dirty="0" smtClean="0"/>
              <a:t>la obra de arte </a:t>
            </a:r>
            <a:r>
              <a:rPr lang="es-ES" sz="2000" dirty="0" smtClean="0"/>
              <a:t>como tal y los </a:t>
            </a:r>
            <a:r>
              <a:rPr lang="es-ES" sz="2000" i="1" dirty="0" smtClean="0"/>
              <a:t>textos que reflexionan sobre el arte. </a:t>
            </a:r>
            <a:endParaRPr lang="es-ES" sz="2000" dirty="0" smtClean="0"/>
          </a:p>
          <a:p>
            <a:r>
              <a:rPr lang="es-ES" sz="2000" dirty="0" smtClean="0"/>
              <a:t>El arte es una </a:t>
            </a:r>
            <a:r>
              <a:rPr lang="es-ES" sz="2000" i="1" dirty="0" smtClean="0"/>
              <a:t>institución exclusivamente humana, </a:t>
            </a:r>
            <a:r>
              <a:rPr lang="es-ES" sz="2000" dirty="0" smtClean="0"/>
              <a:t>a pesar de los intentos románticos por dotar a la naturaleza de belleza. </a:t>
            </a:r>
          </a:p>
          <a:p>
            <a:r>
              <a:rPr lang="es-ES" sz="2000" dirty="0" smtClean="0"/>
              <a:t>El fin de la estética es </a:t>
            </a:r>
            <a:r>
              <a:rPr lang="es-ES" sz="2000" i="1" dirty="0" smtClean="0"/>
              <a:t>comunicativo</a:t>
            </a:r>
            <a:r>
              <a:rPr lang="es-ES" sz="2000" dirty="0" smtClean="0"/>
              <a:t> al intentar unir </a:t>
            </a:r>
            <a:r>
              <a:rPr lang="es-ES" sz="2000" b="1" dirty="0" smtClean="0"/>
              <a:t>mensaje</a:t>
            </a:r>
            <a:r>
              <a:rPr lang="es-ES" sz="2000" dirty="0" smtClean="0"/>
              <a:t> y </a:t>
            </a:r>
            <a:r>
              <a:rPr lang="es-ES" sz="2000" b="1" dirty="0" smtClean="0"/>
              <a:t>código.</a:t>
            </a:r>
            <a:r>
              <a:rPr lang="es-ES" sz="2000" dirty="0" smtClean="0"/>
              <a:t> Es importantísimo aunar el proceso de lectura que el emisor hace de la obra de arte con el arte en sí mismo.</a:t>
            </a:r>
          </a:p>
          <a:p>
            <a:r>
              <a:rPr lang="es-ES" sz="2000" dirty="0" smtClean="0"/>
              <a:t>Todo lenguaje comunicativo tiene tres dimensiones:</a:t>
            </a:r>
          </a:p>
          <a:p>
            <a:pPr lvl="1"/>
            <a:r>
              <a:rPr lang="es-ES" sz="1600" i="1" dirty="0" smtClean="0"/>
              <a:t>Sintáctico: relación de signos entre sí.</a:t>
            </a:r>
          </a:p>
          <a:p>
            <a:pPr lvl="1"/>
            <a:r>
              <a:rPr lang="es-ES" sz="1600" i="1" dirty="0" smtClean="0"/>
              <a:t>Semántico: el significado de esos signos.</a:t>
            </a:r>
          </a:p>
          <a:p>
            <a:pPr lvl="1"/>
            <a:r>
              <a:rPr lang="es-ES" sz="1600" i="1" dirty="0" smtClean="0"/>
              <a:t>Pragmático: relación entre signos.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smtClean="0"/>
              <a:t>Schopenhauer: la música como expresión de la voluntad.</a:t>
            </a:r>
            <a:endParaRPr lang="es-ES" dirty="0"/>
          </a:p>
        </p:txBody>
      </p:sp>
      <p:sp>
        <p:nvSpPr>
          <p:cNvPr id="3" name="2 Marcador de contenido"/>
          <p:cNvSpPr>
            <a:spLocks noGrp="1"/>
          </p:cNvSpPr>
          <p:nvPr>
            <p:ph idx="1"/>
          </p:nvPr>
        </p:nvSpPr>
        <p:spPr/>
        <p:txBody>
          <a:bodyPr>
            <a:normAutofit/>
          </a:bodyPr>
          <a:lstStyle/>
          <a:p>
            <a:pPr algn="just"/>
            <a:r>
              <a:rPr lang="es-ES" sz="2000" dirty="0" smtClean="0"/>
              <a:t>La música es metafísica inconsciente, expresa la misma esencia de la voluntad. Los tonos bajos expresan los grados inferiores de la voluntad; la tristeza. La música es sabiduría de los irracional, expresión del azar, es un lenguaje universal.</a:t>
            </a:r>
          </a:p>
          <a:p>
            <a:pPr algn="just"/>
            <a:r>
              <a:rPr lang="es-ES" sz="2000" dirty="0" smtClean="0"/>
              <a:t>De todos los géneros musicales el peor, salvo </a:t>
            </a:r>
            <a:r>
              <a:rPr lang="es-ES" sz="2000" dirty="0" err="1" smtClean="0"/>
              <a:t>Rossini</a:t>
            </a:r>
            <a:r>
              <a:rPr lang="es-ES" sz="2000" dirty="0" smtClean="0"/>
              <a:t>, es la ópera porque somete la música a la palabra.</a:t>
            </a:r>
            <a:endParaRPr lang="es-ES" sz="20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Las Vanguardias.</a:t>
            </a:r>
            <a:endParaRPr lang="es-ES" dirty="0"/>
          </a:p>
        </p:txBody>
      </p:sp>
      <p:sp>
        <p:nvSpPr>
          <p:cNvPr id="3" name="2 Marcador de contenido"/>
          <p:cNvSpPr>
            <a:spLocks noGrp="1"/>
          </p:cNvSpPr>
          <p:nvPr>
            <p:ph idx="1"/>
          </p:nvPr>
        </p:nvSpPr>
        <p:spPr/>
        <p:txBody>
          <a:bodyPr>
            <a:normAutofit/>
          </a:bodyPr>
          <a:lstStyle/>
          <a:p>
            <a:pPr algn="just"/>
            <a:r>
              <a:rPr lang="es-ES" sz="2000" dirty="0" smtClean="0"/>
              <a:t>Las </a:t>
            </a:r>
            <a:r>
              <a:rPr lang="es-ES" sz="2000" i="1" dirty="0" err="1" smtClean="0"/>
              <a:t>avant-garde</a:t>
            </a:r>
            <a:r>
              <a:rPr lang="es-ES" sz="2000" dirty="0" smtClean="0"/>
              <a:t> fueron unos movimientos del primer tercio del siglo XX que buscaban una renovación radical en la forma y en el contenido del arte, explorando la relación con la vida, la sociedad y tratando de romper con toda la tradición estética.</a:t>
            </a:r>
          </a:p>
          <a:p>
            <a:pPr algn="just"/>
            <a:r>
              <a:rPr lang="es-ES" sz="2000" dirty="0" smtClean="0"/>
              <a:t>El principal valor fue la </a:t>
            </a:r>
            <a:r>
              <a:rPr lang="es-ES" sz="2000" i="1" dirty="0" smtClean="0"/>
              <a:t>libertad de expresión, </a:t>
            </a:r>
            <a:r>
              <a:rPr lang="es-ES" sz="2000" dirty="0" smtClean="0"/>
              <a:t>al romper la estructura de la obra de arte y desordenando los parámetros creativos; en poesía se rompe la métrica, en arquitectura la simetría, en pintura la línea, los colores neutros y la perspectiva.</a:t>
            </a:r>
          </a:p>
          <a:p>
            <a:pPr algn="just"/>
            <a:r>
              <a:rPr lang="es-ES" sz="2000" dirty="0" smtClean="0"/>
              <a:t>Destacan el expresionismo, </a:t>
            </a:r>
            <a:r>
              <a:rPr lang="es-ES" sz="2000" dirty="0" err="1" smtClean="0"/>
              <a:t>fauvismo</a:t>
            </a:r>
            <a:r>
              <a:rPr lang="es-ES" sz="2000" dirty="0" smtClean="0"/>
              <a:t>, cubismo, </a:t>
            </a:r>
            <a:r>
              <a:rPr lang="es-ES" sz="2000" dirty="0" err="1" smtClean="0"/>
              <a:t>dadaismo</a:t>
            </a:r>
            <a:r>
              <a:rPr lang="es-ES" sz="2000" dirty="0" smtClean="0"/>
              <a:t> y futurismo.</a:t>
            </a:r>
            <a:endParaRPr lang="es-ES" sz="20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La teoría crítica.</a:t>
            </a:r>
            <a:endParaRPr lang="es-ES" dirty="0"/>
          </a:p>
        </p:txBody>
      </p:sp>
      <p:sp>
        <p:nvSpPr>
          <p:cNvPr id="3" name="2 Marcador de contenido"/>
          <p:cNvSpPr>
            <a:spLocks noGrp="1"/>
          </p:cNvSpPr>
          <p:nvPr>
            <p:ph idx="1"/>
          </p:nvPr>
        </p:nvSpPr>
        <p:spPr/>
        <p:txBody>
          <a:bodyPr>
            <a:normAutofit/>
          </a:bodyPr>
          <a:lstStyle/>
          <a:p>
            <a:pPr algn="just"/>
            <a:r>
              <a:rPr lang="es-ES" sz="2000" dirty="0" smtClean="0"/>
              <a:t>Surgió en el </a:t>
            </a:r>
            <a:r>
              <a:rPr lang="es-ES" sz="2000" i="1" dirty="0" smtClean="0"/>
              <a:t>Instituto de investigaciones científicas, 1923. </a:t>
            </a:r>
            <a:r>
              <a:rPr lang="es-ES" sz="2000" dirty="0" smtClean="0"/>
              <a:t>Sus padres teóricos fueron Marx y Freud. La gran capacidad del arte radicaba en la creación de un lenguaje no establecido, de romper las estructuras de poder, dinamitar la lógica y diluir el poder fáctico.</a:t>
            </a:r>
            <a:endParaRPr lang="es-ES" sz="2000" i="1" dirty="0"/>
          </a:p>
          <a:p>
            <a:pPr algn="just"/>
            <a:r>
              <a:rPr lang="es-ES" sz="2000" i="1" dirty="0" smtClean="0"/>
              <a:t>Ello/Yo/Superyó= Producción/proletario/estado burgués.</a:t>
            </a:r>
          </a:p>
          <a:p>
            <a:pPr algn="just"/>
            <a:r>
              <a:rPr lang="es-ES" sz="2000" dirty="0" smtClean="0"/>
              <a:t>Freud, en su obra </a:t>
            </a:r>
            <a:r>
              <a:rPr lang="es-ES" sz="2000" i="1" dirty="0" smtClean="0"/>
              <a:t>El poeta y los sueños diurnos, </a:t>
            </a:r>
            <a:r>
              <a:rPr lang="es-ES" sz="2000" dirty="0" smtClean="0"/>
              <a:t>dice que la composición  artística es similar a la de un sueño ya que da salida a deseos inconscientes. El artista cura su neurosis a través de la creación artística. El arte en Freud es una terapia más, no cambia la realidad. En el marxismo sí se busca el cambio radical de una sociedad que oprime al proletario.</a:t>
            </a:r>
          </a:p>
          <a:p>
            <a:pPr algn="just"/>
            <a:r>
              <a:rPr lang="es-ES" sz="2000" dirty="0" smtClean="0"/>
              <a:t>El arte es compromiso social. El dominio de la técnica no se ha hecho para sacar al hombre de las tinieblas medievales sino que esa técnica es voluntad de dominio. La técnica no es un medio sino un fin en sí.</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err="1" smtClean="0"/>
              <a:t>Umberto</a:t>
            </a:r>
            <a:r>
              <a:rPr lang="es-ES" dirty="0" smtClean="0"/>
              <a:t> Eco</a:t>
            </a:r>
            <a:endParaRPr lang="es-ES" dirty="0"/>
          </a:p>
        </p:txBody>
      </p:sp>
      <p:sp>
        <p:nvSpPr>
          <p:cNvPr id="3" name="2 Marcador de contenido"/>
          <p:cNvSpPr>
            <a:spLocks noGrp="1"/>
          </p:cNvSpPr>
          <p:nvPr>
            <p:ph idx="1"/>
          </p:nvPr>
        </p:nvSpPr>
        <p:spPr/>
        <p:txBody>
          <a:bodyPr>
            <a:normAutofit fontScale="92500" lnSpcReduction="20000"/>
          </a:bodyPr>
          <a:lstStyle/>
          <a:p>
            <a:pPr algn="just"/>
            <a:r>
              <a:rPr lang="es-ES" sz="2000" dirty="0" smtClean="0"/>
              <a:t>Toda obra de arte que pierda su capacidad de sorpresa deja de ser obra de arte, aunque ha de tener una estructura asimilable.</a:t>
            </a:r>
          </a:p>
          <a:p>
            <a:pPr algn="just"/>
            <a:r>
              <a:rPr lang="es-ES" sz="2000" dirty="0" smtClean="0"/>
              <a:t>Por muy fiel que seamos al texto, siempre tendremos nuestra propia interpretación de la obra de arte.</a:t>
            </a:r>
          </a:p>
          <a:p>
            <a:pPr algn="just"/>
            <a:r>
              <a:rPr lang="es-ES" sz="2000" dirty="0" smtClean="0"/>
              <a:t>La obra de arte tiene una intención comunicativa y es ese el concepto de apertura que pugna contra el idiolecto. Desarrolla el concepto de </a:t>
            </a:r>
            <a:r>
              <a:rPr lang="es-ES" sz="2000" i="1" dirty="0" smtClean="0"/>
              <a:t>diseminación: </a:t>
            </a:r>
            <a:r>
              <a:rPr lang="es-ES" sz="2000" dirty="0" smtClean="0"/>
              <a:t>toda lectura de una obra de arte es peculiar y jamás </a:t>
            </a:r>
            <a:r>
              <a:rPr lang="es-ES" sz="2000" dirty="0" err="1" smtClean="0"/>
              <a:t>institucionalizable</a:t>
            </a:r>
            <a:r>
              <a:rPr lang="es-ES" sz="2000" dirty="0" smtClean="0"/>
              <a:t>.</a:t>
            </a:r>
          </a:p>
          <a:p>
            <a:pPr algn="just"/>
            <a:r>
              <a:rPr lang="es-ES" sz="2000" dirty="0" smtClean="0"/>
              <a:t>Toda obra de arte genera un sentido y un deseo de producir un efecto sobre el observador. El autor </a:t>
            </a:r>
            <a:r>
              <a:rPr lang="es-ES" sz="2000" i="1" dirty="0" smtClean="0"/>
              <a:t>renuncia</a:t>
            </a:r>
            <a:r>
              <a:rPr lang="es-ES" sz="2000" dirty="0" smtClean="0"/>
              <a:t> a una intención concreta de sentido que permite y estimula la interpretación.</a:t>
            </a:r>
          </a:p>
          <a:p>
            <a:pPr algn="just"/>
            <a:r>
              <a:rPr lang="es-ES" sz="2000" dirty="0" smtClean="0"/>
              <a:t>Existe una relación inversa entre probabilidad e información: cuanto menos probable, más comunica. Así, lo imprevisible se suma a la categoría estética, por ejemplo, una percha en un museo.</a:t>
            </a:r>
          </a:p>
          <a:p>
            <a:pPr algn="just"/>
            <a:r>
              <a:rPr lang="es-ES" sz="2000" dirty="0" smtClean="0"/>
              <a:t>Las frases hechas pierden fuerza por el desgaste ya que cuando se vulnera la expectativa desaparece el arte.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err="1" smtClean="0"/>
              <a:t>Umberto</a:t>
            </a:r>
            <a:r>
              <a:rPr lang="es-ES" dirty="0" smtClean="0"/>
              <a:t> Eco</a:t>
            </a:r>
            <a:endParaRPr lang="es-ES" dirty="0"/>
          </a:p>
        </p:txBody>
      </p:sp>
      <p:sp>
        <p:nvSpPr>
          <p:cNvPr id="3" name="2 Marcador de contenido"/>
          <p:cNvSpPr>
            <a:spLocks noGrp="1"/>
          </p:cNvSpPr>
          <p:nvPr>
            <p:ph idx="1"/>
          </p:nvPr>
        </p:nvSpPr>
        <p:spPr/>
        <p:txBody>
          <a:bodyPr>
            <a:normAutofit/>
          </a:bodyPr>
          <a:lstStyle/>
          <a:p>
            <a:pPr algn="just"/>
            <a:r>
              <a:rPr lang="es-ES" sz="2000" i="1" dirty="0" smtClean="0"/>
              <a:t>El texto estético es como un partido jugado por muchos equipos distintos al mismo tiempo y se pasan la pelota con el pie y con la mano.</a:t>
            </a:r>
          </a:p>
          <a:p>
            <a:pPr algn="just"/>
            <a:r>
              <a:rPr lang="es-ES" sz="2000" dirty="0" smtClean="0"/>
              <a:t>Aparecen dos necesidades:</a:t>
            </a:r>
          </a:p>
          <a:p>
            <a:pPr lvl="1" algn="just"/>
            <a:r>
              <a:rPr lang="es-ES" sz="1600" dirty="0" smtClean="0"/>
              <a:t>Interpretación:</a:t>
            </a:r>
          </a:p>
          <a:p>
            <a:pPr lvl="1" algn="just"/>
            <a:r>
              <a:rPr lang="es-ES" sz="1600" dirty="0" smtClean="0"/>
              <a:t>Establecer límites en esa interpretación puesto que no toda interpretación es válida.</a:t>
            </a:r>
          </a:p>
          <a:p>
            <a:pPr lvl="1" algn="just">
              <a:buNone/>
            </a:pPr>
            <a:r>
              <a:rPr lang="es-ES" sz="2000" dirty="0" smtClean="0"/>
              <a:t>Noción de deriva de la obra de arte: </a:t>
            </a:r>
            <a:r>
              <a:rPr lang="es-ES" sz="2000" i="1" dirty="0" smtClean="0"/>
              <a:t>una vez que el texto se lanza pierde sus conexiones con el autor y el contexto </a:t>
            </a:r>
            <a:r>
              <a:rPr lang="es-ES" sz="2000" i="1" dirty="0" err="1" smtClean="0"/>
              <a:t>hermeneútico</a:t>
            </a:r>
            <a:r>
              <a:rPr lang="es-ES" sz="2000" i="1" dirty="0" smtClean="0"/>
              <a:t>, iniciando una vida propia, una deriva INCONTROLABLE.</a:t>
            </a:r>
            <a:endParaRPr lang="es-ES" sz="2000" dirty="0" smtClean="0"/>
          </a:p>
          <a:p>
            <a:pPr lvl="1" algn="just">
              <a:buNone/>
            </a:pPr>
            <a:endParaRPr lang="es-ES" sz="2000" i="1" dirty="0" smtClean="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Hermenéutica</a:t>
            </a:r>
            <a:endParaRPr lang="es-ES" dirty="0"/>
          </a:p>
        </p:txBody>
      </p:sp>
      <p:sp>
        <p:nvSpPr>
          <p:cNvPr id="3" name="2 Marcador de contenido"/>
          <p:cNvSpPr>
            <a:spLocks noGrp="1"/>
          </p:cNvSpPr>
          <p:nvPr>
            <p:ph idx="1"/>
          </p:nvPr>
        </p:nvSpPr>
        <p:spPr/>
        <p:txBody>
          <a:bodyPr>
            <a:normAutofit/>
          </a:bodyPr>
          <a:lstStyle/>
          <a:p>
            <a:pPr algn="just"/>
            <a:r>
              <a:rPr lang="es-ES" sz="2000" dirty="0" smtClean="0"/>
              <a:t>Las hermenéutica surge en ambientes protestantes con </a:t>
            </a:r>
            <a:r>
              <a:rPr lang="es-ES" sz="2000" dirty="0" err="1" smtClean="0"/>
              <a:t>Schleiermacher</a:t>
            </a:r>
            <a:r>
              <a:rPr lang="es-ES" sz="2000" dirty="0" smtClean="0"/>
              <a:t> y la libre interpretación de La Biblia. Es el conato de superación de las contradicciones  entre el pasado y el presente.</a:t>
            </a:r>
          </a:p>
          <a:p>
            <a:pPr algn="just"/>
            <a:r>
              <a:rPr lang="es-ES" sz="2000" dirty="0" smtClean="0"/>
              <a:t>El Ser no cesa de brotar en la obra de arte.</a:t>
            </a:r>
          </a:p>
          <a:p>
            <a:pPr algn="just"/>
            <a:endParaRPr lang="es-ES" sz="2000" dirty="0"/>
          </a:p>
        </p:txBody>
      </p:sp>
      <p:pic>
        <p:nvPicPr>
          <p:cNvPr id="4" name="3 Imagen" descr="las botas.jpg"/>
          <p:cNvPicPr>
            <a:picLocks noChangeAspect="1"/>
          </p:cNvPicPr>
          <p:nvPr/>
        </p:nvPicPr>
        <p:blipFill>
          <a:blip r:embed="rId2" cstate="print"/>
          <a:srcRect l="17163" r="17212"/>
          <a:stretch>
            <a:fillRect/>
          </a:stretch>
        </p:blipFill>
        <p:spPr>
          <a:xfrm>
            <a:off x="2987824" y="3305522"/>
            <a:ext cx="3420391" cy="2931790"/>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Hermenéutica</a:t>
            </a:r>
            <a:endParaRPr lang="es-ES" dirty="0"/>
          </a:p>
        </p:txBody>
      </p:sp>
      <p:sp>
        <p:nvSpPr>
          <p:cNvPr id="3" name="2 Marcador de contenido"/>
          <p:cNvSpPr>
            <a:spLocks noGrp="1"/>
          </p:cNvSpPr>
          <p:nvPr>
            <p:ph idx="1"/>
          </p:nvPr>
        </p:nvSpPr>
        <p:spPr/>
        <p:txBody>
          <a:bodyPr>
            <a:normAutofit/>
          </a:bodyPr>
          <a:lstStyle/>
          <a:p>
            <a:pPr algn="just"/>
            <a:endParaRPr lang="es-ES" sz="2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smtClean="0"/>
              <a:t>Los intereses de la estética en Occidente</a:t>
            </a:r>
            <a:endParaRPr lang="es-ES" dirty="0"/>
          </a:p>
        </p:txBody>
      </p:sp>
      <p:sp>
        <p:nvSpPr>
          <p:cNvPr id="3" name="2 Marcador de contenido"/>
          <p:cNvSpPr>
            <a:spLocks noGrp="1"/>
          </p:cNvSpPr>
          <p:nvPr>
            <p:ph idx="1"/>
          </p:nvPr>
        </p:nvSpPr>
        <p:spPr/>
        <p:txBody>
          <a:bodyPr/>
          <a:lstStyle/>
          <a:p>
            <a:r>
              <a:rPr lang="es-ES" sz="2000" dirty="0" smtClean="0"/>
              <a:t>Existen dos tipos de intereses: </a:t>
            </a:r>
            <a:r>
              <a:rPr lang="es-ES" sz="2000" i="1" dirty="0" smtClean="0"/>
              <a:t>coactivo y orientativo.</a:t>
            </a:r>
          </a:p>
          <a:p>
            <a:r>
              <a:rPr lang="es-ES" sz="2000" i="1" dirty="0" smtClean="0"/>
              <a:t>El </a:t>
            </a:r>
            <a:r>
              <a:rPr lang="es-ES" sz="2000" b="1" i="1" dirty="0" smtClean="0"/>
              <a:t>coactivo</a:t>
            </a:r>
            <a:r>
              <a:rPr lang="es-ES" sz="2000" i="1" dirty="0" smtClean="0"/>
              <a:t> </a:t>
            </a:r>
            <a:r>
              <a:rPr lang="es-ES" sz="2000" dirty="0" smtClean="0"/>
              <a:t>es el institucional y políticamente correcto. Sirve a los intereses del grupo dominante y tiene una impronta </a:t>
            </a:r>
            <a:r>
              <a:rPr lang="es-ES" sz="2000" b="1" dirty="0" smtClean="0"/>
              <a:t>prescriptiva. </a:t>
            </a:r>
            <a:r>
              <a:rPr lang="es-ES" sz="2000" dirty="0" smtClean="0"/>
              <a:t>Dice qué es la cultura, qué es lo bello y cómo tiene que crear el artista.</a:t>
            </a:r>
          </a:p>
          <a:p>
            <a:r>
              <a:rPr lang="es-ES" sz="2000" dirty="0" smtClean="0"/>
              <a:t>La </a:t>
            </a:r>
            <a:r>
              <a:rPr lang="es-ES" sz="2000" b="1" i="1" dirty="0" smtClean="0"/>
              <a:t>orientativa</a:t>
            </a:r>
            <a:r>
              <a:rPr lang="es-ES" sz="2000" dirty="0" smtClean="0"/>
              <a:t> invita al espectador a permanecer activo y ha de relacionarse con el público.</a:t>
            </a:r>
          </a:p>
          <a:p>
            <a:r>
              <a:rPr lang="es-ES" sz="2000" dirty="0" smtClean="0"/>
              <a:t>Con la irrupción del romanticismo se rompe la armonía entre el creador de la obra de arte y el consumidor. Antes de emprender la obra el artista ya la tenía vendida pero a partir del siglo XVIII esta situación cambia y la libertad creativa tendrá un precio; o se hará rico o se empobrecerá.</a:t>
            </a:r>
          </a:p>
          <a:p>
            <a:r>
              <a:rPr lang="es-ES" sz="2000" dirty="0" smtClean="0"/>
              <a:t>A partir del romanticismo el arte será una expresión subjetiva del autor y no simple recepción: ya no tiene que gratificar a la nobleza o a un rey sino que expresa la personalidad del autor.</a:t>
            </a:r>
          </a:p>
          <a:p>
            <a:endParaRPr lang="es-E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El mundo clásico</a:t>
            </a:r>
            <a:endParaRPr lang="es-ES" dirty="0"/>
          </a:p>
        </p:txBody>
      </p:sp>
      <p:pic>
        <p:nvPicPr>
          <p:cNvPr id="4" name="3 Marcador de contenido" descr="descarga.jpg"/>
          <p:cNvPicPr>
            <a:picLocks noGrp="1" noChangeAspect="1"/>
          </p:cNvPicPr>
          <p:nvPr>
            <p:ph idx="1"/>
          </p:nvPr>
        </p:nvPicPr>
        <p:blipFill>
          <a:blip r:embed="rId2" cstate="print"/>
          <a:stretch>
            <a:fillRect/>
          </a:stretch>
        </p:blipFill>
        <p:spPr>
          <a:xfrm>
            <a:off x="3275856" y="1844824"/>
            <a:ext cx="2552700" cy="1790700"/>
          </a:xfrm>
        </p:spPr>
      </p:pic>
      <p:pic>
        <p:nvPicPr>
          <p:cNvPr id="5" name="4 Imagen" descr="erecteion.jpg"/>
          <p:cNvPicPr>
            <a:picLocks noChangeAspect="1"/>
          </p:cNvPicPr>
          <p:nvPr/>
        </p:nvPicPr>
        <p:blipFill>
          <a:blip r:embed="rId3" cstate="print"/>
          <a:stretch>
            <a:fillRect/>
          </a:stretch>
        </p:blipFill>
        <p:spPr>
          <a:xfrm>
            <a:off x="539552" y="1844824"/>
            <a:ext cx="2390775" cy="1914525"/>
          </a:xfrm>
          <a:prstGeom prst="rect">
            <a:avLst/>
          </a:prstGeom>
        </p:spPr>
      </p:pic>
      <p:pic>
        <p:nvPicPr>
          <p:cNvPr id="6" name="5 Imagen" descr="36.1. MIRÓN. DISCÓBOLO..jpg"/>
          <p:cNvPicPr>
            <a:picLocks noChangeAspect="1"/>
          </p:cNvPicPr>
          <p:nvPr/>
        </p:nvPicPr>
        <p:blipFill>
          <a:blip r:embed="rId4" cstate="print"/>
          <a:stretch>
            <a:fillRect/>
          </a:stretch>
        </p:blipFill>
        <p:spPr>
          <a:xfrm>
            <a:off x="6084168" y="1584176"/>
            <a:ext cx="2388568" cy="4437112"/>
          </a:xfrm>
          <a:prstGeom prst="rect">
            <a:avLst/>
          </a:prstGeom>
        </p:spPr>
      </p:pic>
      <p:pic>
        <p:nvPicPr>
          <p:cNvPr id="7" name="6 Imagen" descr="venus-de-milo-louvre.jpg"/>
          <p:cNvPicPr>
            <a:picLocks noChangeAspect="1"/>
          </p:cNvPicPr>
          <p:nvPr/>
        </p:nvPicPr>
        <p:blipFill>
          <a:blip r:embed="rId5" cstate="print"/>
          <a:stretch>
            <a:fillRect/>
          </a:stretch>
        </p:blipFill>
        <p:spPr>
          <a:xfrm>
            <a:off x="539552" y="4005063"/>
            <a:ext cx="1584176" cy="2638785"/>
          </a:xfrm>
          <a:prstGeom prst="rect">
            <a:avLst/>
          </a:prstGeom>
        </p:spPr>
      </p:pic>
      <p:pic>
        <p:nvPicPr>
          <p:cNvPr id="8" name="7 Imagen" descr="victoria-de-samotracia.jpg"/>
          <p:cNvPicPr>
            <a:picLocks noChangeAspect="1"/>
          </p:cNvPicPr>
          <p:nvPr/>
        </p:nvPicPr>
        <p:blipFill>
          <a:blip r:embed="rId6" cstate="print"/>
          <a:stretch>
            <a:fillRect/>
          </a:stretch>
        </p:blipFill>
        <p:spPr>
          <a:xfrm>
            <a:off x="3320796" y="3811598"/>
            <a:ext cx="1755260" cy="2785754"/>
          </a:xfrm>
          <a:prstGeom prst="rect">
            <a:avLst/>
          </a:prstGeom>
        </p:spPr>
      </p:pic>
    </p:spTree>
  </p:cSld>
  <p:clrMapOvr>
    <a:masterClrMapping/>
  </p:clrMapOvr>
  <p:transition>
    <p:dissolv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El mundo clásico</a:t>
            </a:r>
            <a:endParaRPr lang="es-ES" dirty="0"/>
          </a:p>
        </p:txBody>
      </p:sp>
      <p:sp>
        <p:nvSpPr>
          <p:cNvPr id="3" name="2 Marcador de contenido"/>
          <p:cNvSpPr>
            <a:spLocks noGrp="1"/>
          </p:cNvSpPr>
          <p:nvPr>
            <p:ph idx="1"/>
          </p:nvPr>
        </p:nvSpPr>
        <p:spPr/>
        <p:txBody>
          <a:bodyPr>
            <a:normAutofit/>
          </a:bodyPr>
          <a:lstStyle/>
          <a:p>
            <a:pPr algn="just"/>
            <a:r>
              <a:rPr lang="es-ES" sz="2000" dirty="0" smtClean="0"/>
              <a:t>La estética tiene una naturaleza prescriptiva en la que sobresale la arquitectura. Es </a:t>
            </a:r>
            <a:r>
              <a:rPr lang="es-ES" sz="2000" b="1" i="1" dirty="0" smtClean="0"/>
              <a:t>organicista </a:t>
            </a:r>
            <a:r>
              <a:rPr lang="es-ES" sz="2000" i="1" dirty="0" smtClean="0"/>
              <a:t>y </a:t>
            </a:r>
            <a:r>
              <a:rPr lang="es-ES" sz="2000" b="1" i="1" dirty="0" smtClean="0"/>
              <a:t>cuantitativo: </a:t>
            </a:r>
            <a:r>
              <a:rPr lang="es-ES" sz="2000" dirty="0" smtClean="0"/>
              <a:t>nace, se desarrolla y muere.</a:t>
            </a:r>
          </a:p>
          <a:p>
            <a:pPr algn="just"/>
            <a:r>
              <a:rPr lang="es-ES" sz="2000" dirty="0" smtClean="0"/>
              <a:t>Destaca la obra de </a:t>
            </a:r>
            <a:r>
              <a:rPr lang="es-ES" sz="2000" dirty="0" err="1" smtClean="0"/>
              <a:t>Vitruvio</a:t>
            </a:r>
            <a:r>
              <a:rPr lang="es-ES" sz="2000" dirty="0" smtClean="0"/>
              <a:t>: </a:t>
            </a:r>
            <a:r>
              <a:rPr lang="es-ES" sz="2000" i="1" dirty="0" smtClean="0"/>
              <a:t>Los diez libros de arquitectura. </a:t>
            </a:r>
            <a:r>
              <a:rPr lang="es-ES" sz="2000" dirty="0" smtClean="0"/>
              <a:t>La importancia radicó en que fue, junto al Coliseo, la única fuente de los clásicos que los renacentistas podía ver ya que todo el foro estaba sepultado por el lodo.</a:t>
            </a:r>
          </a:p>
          <a:p>
            <a:pPr algn="just"/>
            <a:r>
              <a:rPr lang="es-ES" sz="2000" dirty="0" smtClean="0"/>
              <a:t>El modelo clásico está en constante contradicción entre apariencia y esencia. ¿Para qué sirve una columna, sustentación o decoración? Mientras que el clasicismo apostó por la esencia, el barroco por la apariencia. Lo importante es la </a:t>
            </a:r>
            <a:r>
              <a:rPr lang="es-ES" sz="2000" i="1" dirty="0" smtClean="0"/>
              <a:t>fuerza creativa de la forma, </a:t>
            </a:r>
            <a:r>
              <a:rPr lang="es-ES" sz="2000" dirty="0" smtClean="0"/>
              <a:t>y la Forma o Idea es eterna e inmutable (el mundo de las Ideas matemáticas platónico).</a:t>
            </a:r>
          </a:p>
          <a:p>
            <a:pPr algn="just"/>
            <a:r>
              <a:rPr lang="es-ES" sz="2000" dirty="0" smtClean="0"/>
              <a:t>Toda construcción tiene: </a:t>
            </a:r>
            <a:r>
              <a:rPr lang="es-ES" sz="2000" b="1" i="1" dirty="0" smtClean="0"/>
              <a:t>utilitas, firmitas et </a:t>
            </a:r>
            <a:r>
              <a:rPr lang="es-ES" sz="2000" b="1" i="1" dirty="0" err="1" smtClean="0"/>
              <a:t>voluptas</a:t>
            </a:r>
            <a:r>
              <a:rPr lang="es-ES" sz="2000" b="1" i="1" dirty="0" smtClean="0"/>
              <a:t>.</a:t>
            </a:r>
            <a:endParaRPr lang="es-ES" sz="2000" dirty="0" smtClean="0"/>
          </a:p>
          <a:p>
            <a:pPr algn="just"/>
            <a:endParaRPr lang="es-ES" sz="2000" dirty="0" smtClean="0"/>
          </a:p>
          <a:p>
            <a:endParaRPr lang="es-ES" sz="2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Vitrubio</a:t>
            </a:r>
            <a:endParaRPr lang="es-ES" dirty="0"/>
          </a:p>
        </p:txBody>
      </p:sp>
      <p:pic>
        <p:nvPicPr>
          <p:cNvPr id="4" name="3 Marcador de contenido" descr="vitrubio6g.jpg"/>
          <p:cNvPicPr>
            <a:picLocks noGrp="1" noChangeAspect="1"/>
          </p:cNvPicPr>
          <p:nvPr>
            <p:ph idx="1"/>
          </p:nvPr>
        </p:nvPicPr>
        <p:blipFill>
          <a:blip r:embed="rId2" cstate="print"/>
          <a:stretch>
            <a:fillRect/>
          </a:stretch>
        </p:blipFill>
        <p:spPr>
          <a:xfrm>
            <a:off x="971600" y="1556792"/>
            <a:ext cx="2331720" cy="3598164"/>
          </a:xfrm>
        </p:spPr>
      </p:pic>
      <p:pic>
        <p:nvPicPr>
          <p:cNvPr id="5" name="4 Imagen" descr="descarga.jpg"/>
          <p:cNvPicPr>
            <a:picLocks noChangeAspect="1"/>
          </p:cNvPicPr>
          <p:nvPr/>
        </p:nvPicPr>
        <p:blipFill>
          <a:blip r:embed="rId3" cstate="print"/>
          <a:stretch>
            <a:fillRect/>
          </a:stretch>
        </p:blipFill>
        <p:spPr>
          <a:xfrm>
            <a:off x="3524250" y="2338387"/>
            <a:ext cx="2095500" cy="21812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La teoría de las proporciones</a:t>
            </a:r>
            <a:endParaRPr lang="es-ES" dirty="0"/>
          </a:p>
        </p:txBody>
      </p:sp>
      <p:sp>
        <p:nvSpPr>
          <p:cNvPr id="3" name="2 Marcador de contenido"/>
          <p:cNvSpPr>
            <a:spLocks noGrp="1"/>
          </p:cNvSpPr>
          <p:nvPr>
            <p:ph idx="1"/>
          </p:nvPr>
        </p:nvSpPr>
        <p:spPr/>
        <p:txBody>
          <a:bodyPr>
            <a:normAutofit/>
          </a:bodyPr>
          <a:lstStyle/>
          <a:p>
            <a:pPr algn="just"/>
            <a:r>
              <a:rPr lang="es-ES" sz="2000" dirty="0" smtClean="0"/>
              <a:t>Basado en el </a:t>
            </a:r>
            <a:r>
              <a:rPr lang="es-ES" sz="2000" i="1" dirty="0" err="1" smtClean="0"/>
              <a:t>Timeo</a:t>
            </a:r>
            <a:r>
              <a:rPr lang="es-ES" sz="2000" dirty="0" smtClean="0"/>
              <a:t> de Platón, en el que un demiurgo ordena e informa a la materia, receptáculo de ella. El </a:t>
            </a:r>
            <a:r>
              <a:rPr lang="es-ES" sz="2000" dirty="0" err="1" smtClean="0"/>
              <a:t>Timeo</a:t>
            </a:r>
            <a:r>
              <a:rPr lang="es-ES" sz="2000" dirty="0" smtClean="0"/>
              <a:t> alcanzó una extraordinaria popularidad en el Renacimiento, ya que se produjo una </a:t>
            </a:r>
            <a:r>
              <a:rPr lang="es-ES" sz="2000" i="1" dirty="0" smtClean="0"/>
              <a:t>inversión teológica: </a:t>
            </a:r>
            <a:r>
              <a:rPr lang="es-ES" sz="2000" dirty="0" smtClean="0"/>
              <a:t>“ya no se mira a Dios desde el Mundo sino al Mundo desde Dios”. El hombre es el centro del Universo y su dignidad es divina. Así, la arquitectura ha de ser concebida a escala humana.</a:t>
            </a:r>
          </a:p>
          <a:p>
            <a:pPr algn="just"/>
            <a:r>
              <a:rPr lang="es-ES" sz="2000" dirty="0" smtClean="0"/>
              <a:t>Se replanteó la dialéctica </a:t>
            </a:r>
            <a:r>
              <a:rPr lang="es-ES" sz="2000" i="1" dirty="0" smtClean="0"/>
              <a:t>nomos/</a:t>
            </a:r>
            <a:r>
              <a:rPr lang="es-ES" sz="2000" i="1" dirty="0" err="1" smtClean="0"/>
              <a:t>fisis</a:t>
            </a:r>
            <a:r>
              <a:rPr lang="es-ES" sz="2000" dirty="0" smtClean="0"/>
              <a:t>, es decir, si antes vas las leyes humanas o las leyes de la naturaleza en la relación de analogía. Así, el cuerpo ha de ser ocho veces la cabeza, verbigracia.</a:t>
            </a:r>
          </a:p>
          <a:p>
            <a:pPr algn="just"/>
            <a:r>
              <a:rPr lang="es-ES" sz="2000" dirty="0" smtClean="0"/>
              <a:t>Apareció la </a:t>
            </a:r>
            <a:r>
              <a:rPr lang="es-ES" sz="2000" b="1" i="1" dirty="0" smtClean="0"/>
              <a:t>divina proporción</a:t>
            </a:r>
            <a:r>
              <a:rPr lang="es-ES" sz="2000" dirty="0" smtClean="0"/>
              <a:t>, de Luca </a:t>
            </a:r>
            <a:r>
              <a:rPr lang="es-ES" sz="2000" dirty="0" err="1" smtClean="0"/>
              <a:t>Pacioli</a:t>
            </a:r>
            <a:r>
              <a:rPr lang="es-ES" sz="2000" dirty="0" smtClean="0"/>
              <a:t>. Amigo de Leonardo Da Vinci y gran matemático, desvinculó el canon de la proporción humana para dejar su lugar a un número irracional: el número </a:t>
            </a:r>
            <a:r>
              <a:rPr lang="es-ES" sz="2000" b="1" i="1" dirty="0" smtClean="0"/>
              <a:t>fi: 1´168…</a:t>
            </a:r>
          </a:p>
          <a:p>
            <a:pPr algn="just"/>
            <a:r>
              <a:rPr lang="es-ES" sz="2000" dirty="0" smtClean="0"/>
              <a:t>La labor del filósofo era revelar la armonía intrínseca en el Mundo.</a:t>
            </a:r>
            <a:endParaRPr lang="es-ES" sz="2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La teoría de las proporciones</a:t>
            </a:r>
            <a:endParaRPr lang="es-ES" dirty="0"/>
          </a:p>
        </p:txBody>
      </p:sp>
      <p:sp>
        <p:nvSpPr>
          <p:cNvPr id="3" name="2 Marcador de contenido"/>
          <p:cNvSpPr>
            <a:spLocks noGrp="1"/>
          </p:cNvSpPr>
          <p:nvPr>
            <p:ph idx="1"/>
          </p:nvPr>
        </p:nvSpPr>
        <p:spPr/>
        <p:txBody>
          <a:bodyPr>
            <a:normAutofit/>
          </a:bodyPr>
          <a:lstStyle/>
          <a:p>
            <a:pPr algn="just"/>
            <a:r>
              <a:rPr lang="es-ES" sz="2000" dirty="0" smtClean="0"/>
              <a:t>Las matemáticas nos conducirán hasta Dios. Así, el mismo cuerpo de Cristo ha de seguir el número fi. Pero también: la distribución de los pétalos de las flores, las hojas de un tallo (sucesión de </a:t>
            </a:r>
            <a:r>
              <a:rPr lang="es-ES" sz="2000" dirty="0" err="1" smtClean="0"/>
              <a:t>Fibonacci</a:t>
            </a:r>
            <a:r>
              <a:rPr lang="es-ES" sz="2000" dirty="0" smtClean="0"/>
              <a:t>), las nervaduras de las hojas de un árbol, la cantidad de espirales de una piña, la relación entre el ombligo y los pies respecto a la altura, La relación entre la distancia entre las espiras del interior </a:t>
            </a:r>
            <a:r>
              <a:rPr lang="es-ES" sz="2000" dirty="0" err="1" smtClean="0"/>
              <a:t>espiralado</a:t>
            </a:r>
            <a:r>
              <a:rPr lang="es-ES" sz="2000" dirty="0" smtClean="0"/>
              <a:t> de cualquier caracol o de cefalópodos como el </a:t>
            </a:r>
            <a:r>
              <a:rPr lang="es-ES" sz="2000" dirty="0" err="1" smtClean="0"/>
              <a:t>nautilus</a:t>
            </a:r>
            <a:r>
              <a:rPr lang="es-ES" sz="2000" dirty="0" smtClean="0"/>
              <a:t>. Hay por lo menos tres espirales logarítmicas más o menos asimilables a proporciones </a:t>
            </a:r>
            <a:r>
              <a:rPr lang="es-ES" sz="2000" dirty="0" err="1" smtClean="0"/>
              <a:t>aúreas</a:t>
            </a:r>
            <a:r>
              <a:rPr lang="es-ES" sz="2000" dirty="0" smtClean="0"/>
              <a:t>. La primera de ellas se caracteriza por la relación constante igual al número áureo entre los </a:t>
            </a:r>
            <a:r>
              <a:rPr lang="es-ES" sz="2000" dirty="0" err="1" smtClean="0"/>
              <a:t>radiovectores</a:t>
            </a:r>
            <a:r>
              <a:rPr lang="es-ES" sz="2000" dirty="0" smtClean="0"/>
              <a:t> de puntos situados en dos </a:t>
            </a:r>
            <a:r>
              <a:rPr lang="es-ES" sz="2000" dirty="0" err="1" smtClean="0"/>
              <a:t>evolutas</a:t>
            </a:r>
            <a:r>
              <a:rPr lang="es-ES" sz="2000" dirty="0" smtClean="0"/>
              <a:t> consecutivas en una misma dirección y sentido. Las conchas del </a:t>
            </a:r>
            <a:r>
              <a:rPr lang="es-ES" sz="2000" i="1" dirty="0" err="1" smtClean="0"/>
              <a:t>Fusus</a:t>
            </a:r>
            <a:r>
              <a:rPr lang="es-ES" sz="2000" i="1" dirty="0" smtClean="0"/>
              <a:t> </a:t>
            </a:r>
            <a:r>
              <a:rPr lang="es-ES" sz="2000" i="1" dirty="0" err="1" smtClean="0"/>
              <a:t>antiquus</a:t>
            </a:r>
            <a:r>
              <a:rPr lang="es-ES" sz="2000" dirty="0" smtClean="0"/>
              <a:t>, del </a:t>
            </a:r>
            <a:r>
              <a:rPr lang="es-ES" sz="2000" dirty="0" err="1" smtClean="0"/>
              <a:t>Murex</a:t>
            </a:r>
            <a:r>
              <a:rPr lang="es-ES" sz="2000" dirty="0" smtClean="0"/>
              <a:t>, de </a:t>
            </a:r>
            <a:r>
              <a:rPr lang="es-ES" sz="2000" i="1" dirty="0" err="1" smtClean="0"/>
              <a:t>Scalaria</a:t>
            </a:r>
            <a:r>
              <a:rPr lang="es-ES" sz="2000" i="1" dirty="0" smtClean="0"/>
              <a:t> </a:t>
            </a:r>
            <a:r>
              <a:rPr lang="es-ES" sz="2000" i="1" dirty="0" err="1" smtClean="0"/>
              <a:t>pretiosa</a:t>
            </a:r>
            <a:r>
              <a:rPr lang="es-ES" sz="2000" dirty="0" smtClean="0"/>
              <a:t>, de </a:t>
            </a:r>
            <a:r>
              <a:rPr lang="es-ES" sz="2000" i="1" dirty="0" err="1" smtClean="0"/>
              <a:t>Facelaria</a:t>
            </a:r>
            <a:r>
              <a:rPr lang="es-ES" sz="2000" dirty="0" smtClean="0"/>
              <a:t> y de </a:t>
            </a:r>
            <a:r>
              <a:rPr lang="es-ES" sz="2000" i="1" dirty="0" err="1" smtClean="0"/>
              <a:t>Solarium</a:t>
            </a:r>
            <a:r>
              <a:rPr lang="es-ES" sz="2000" i="1" dirty="0" smtClean="0"/>
              <a:t> </a:t>
            </a:r>
            <a:r>
              <a:rPr lang="es-ES" sz="2000" i="1" dirty="0" err="1" smtClean="0"/>
              <a:t>trochleare</a:t>
            </a:r>
            <a:r>
              <a:rPr lang="es-ES" sz="2000" dirty="0" smtClean="0"/>
              <a:t>, entre otras, siguen este tipo de espiral de crecimiento; la </a:t>
            </a:r>
            <a:r>
              <a:rPr lang="es-ES" sz="2000" b="1" dirty="0" smtClean="0"/>
              <a:t>gran pirámide de </a:t>
            </a:r>
            <a:r>
              <a:rPr lang="es-ES" sz="2000" b="1" dirty="0" err="1" smtClean="0"/>
              <a:t>Gizeh</a:t>
            </a:r>
            <a:r>
              <a:rPr lang="es-ES" sz="2000" b="1" dirty="0" smtClean="0"/>
              <a:t>, el </a:t>
            </a:r>
            <a:r>
              <a:rPr lang="es-ES" sz="2000" b="1" dirty="0" err="1" smtClean="0"/>
              <a:t>Partenon</a:t>
            </a:r>
            <a:r>
              <a:rPr lang="es-ES" sz="2000" b="1" dirty="0" smtClean="0"/>
              <a:t>, Leda atómica…</a:t>
            </a:r>
            <a:endParaRPr lang="es-ES" sz="2000" dirty="0" smtClean="0"/>
          </a:p>
        </p:txBody>
      </p:sp>
    </p:spTree>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1636</TotalTime>
  <Words>3529</Words>
  <Application>Microsoft Office PowerPoint</Application>
  <PresentationFormat>Presentación en pantalla (4:3)</PresentationFormat>
  <Paragraphs>133</Paragraphs>
  <Slides>36</Slides>
  <Notes>0</Notes>
  <HiddenSlides>0</HiddenSlides>
  <MMClips>0</MMClips>
  <ScaleCrop>false</ScaleCrop>
  <HeadingPairs>
    <vt:vector size="4" baseType="variant">
      <vt:variant>
        <vt:lpstr>Tema</vt:lpstr>
      </vt:variant>
      <vt:variant>
        <vt:i4>1</vt:i4>
      </vt:variant>
      <vt:variant>
        <vt:lpstr>Títulos de diapositiva</vt:lpstr>
      </vt:variant>
      <vt:variant>
        <vt:i4>36</vt:i4>
      </vt:variant>
    </vt:vector>
  </HeadingPairs>
  <TitlesOfParts>
    <vt:vector size="37" baseType="lpstr">
      <vt:lpstr>Tema de Office</vt:lpstr>
      <vt:lpstr>ESTÉTICA</vt:lpstr>
      <vt:lpstr>Índice</vt:lpstr>
      <vt:lpstr>Objeto de estudio</vt:lpstr>
      <vt:lpstr>Los intereses de la estética en Occidente</vt:lpstr>
      <vt:lpstr>El mundo clásico</vt:lpstr>
      <vt:lpstr>El mundo clásico</vt:lpstr>
      <vt:lpstr>Vitrubio</vt:lpstr>
      <vt:lpstr>La teoría de las proporciones</vt:lpstr>
      <vt:lpstr>La teoría de las proporciones</vt:lpstr>
      <vt:lpstr>La teoría de las proporciones</vt:lpstr>
      <vt:lpstr>La teoría de las proporciones</vt:lpstr>
      <vt:lpstr>Kant: Crítica del juicio.</vt:lpstr>
      <vt:lpstr>Kant: Crítica del juicio.</vt:lpstr>
      <vt:lpstr>Kant: Crítica del juicio.</vt:lpstr>
      <vt:lpstr>Kant: Crítica del juicio.</vt:lpstr>
      <vt:lpstr>Kant: Crítica del juicio.</vt:lpstr>
      <vt:lpstr>Kant: Crítica del juicio</vt:lpstr>
      <vt:lpstr>Romanticismo</vt:lpstr>
      <vt:lpstr>Romanticismo</vt:lpstr>
      <vt:lpstr>Romanticismo</vt:lpstr>
      <vt:lpstr>Romanticismo</vt:lpstr>
      <vt:lpstr>Goya: caprichos y pinturas negras</vt:lpstr>
      <vt:lpstr>Goya: caprichos y pinturas negras</vt:lpstr>
      <vt:lpstr>Goya: caprichos y pinturas negras</vt:lpstr>
      <vt:lpstr>Goya y las pinturas negras</vt:lpstr>
      <vt:lpstr>Schopenhauer</vt:lpstr>
      <vt:lpstr>Schopenhauer</vt:lpstr>
      <vt:lpstr>Schopenhauer</vt:lpstr>
      <vt:lpstr>Schopenhauer</vt:lpstr>
      <vt:lpstr>Schopenhauer: la música como expresión de la voluntad.</vt:lpstr>
      <vt:lpstr>Las Vanguardias.</vt:lpstr>
      <vt:lpstr>La teoría crítica.</vt:lpstr>
      <vt:lpstr>Umberto Eco</vt:lpstr>
      <vt:lpstr>Umberto Eco</vt:lpstr>
      <vt:lpstr>Hermenéutica</vt:lpstr>
      <vt:lpstr>Hermenéutica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ESTÉTICA</dc:title>
  <dc:creator>david garciamartin</dc:creator>
  <cp:lastModifiedBy>david garciamartin</cp:lastModifiedBy>
  <cp:revision>86</cp:revision>
  <dcterms:created xsi:type="dcterms:W3CDTF">2018-04-06T09:05:00Z</dcterms:created>
  <dcterms:modified xsi:type="dcterms:W3CDTF">2018-04-16T07:58:33Z</dcterms:modified>
</cp:coreProperties>
</file>