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0" r:id="rId3"/>
    <p:sldId id="281" r:id="rId4"/>
    <p:sldId id="257" r:id="rId5"/>
    <p:sldId id="258" r:id="rId6"/>
    <p:sldId id="259" r:id="rId7"/>
    <p:sldId id="260" r:id="rId8"/>
    <p:sldId id="261" r:id="rId9"/>
    <p:sldId id="262" r:id="rId10"/>
    <p:sldId id="263" r:id="rId11"/>
    <p:sldId id="264" r:id="rId12"/>
    <p:sldId id="265" r:id="rId13"/>
    <p:sldId id="266" r:id="rId14"/>
    <p:sldId id="267" r:id="rId15"/>
    <p:sldId id="268" r:id="rId16"/>
    <p:sldId id="270" r:id="rId17"/>
    <p:sldId id="273" r:id="rId18"/>
    <p:sldId id="274" r:id="rId19"/>
    <p:sldId id="275" r:id="rId20"/>
    <p:sldId id="276" r:id="rId21"/>
    <p:sldId id="277" r:id="rId22"/>
    <p:sldId id="278" r:id="rId23"/>
    <p:sldId id="279" r:id="rId24"/>
    <p:sldId id="282" r:id="rId25"/>
    <p:sldId id="283" r:id="rId26"/>
    <p:sldId id="284" r:id="rId27"/>
    <p:sldId id="285" r:id="rId28"/>
    <p:sldId id="286" r:id="rId29"/>
    <p:sldId id="287" r:id="rId30"/>
    <p:sldId id="288" r:id="rId31"/>
    <p:sldId id="289" r:id="rId32"/>
    <p:sldId id="290" r:id="rId33"/>
    <p:sldId id="271" r:id="rId34"/>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3C657074-4D2C-4302-ADF3-636164297652}" type="datetimeFigureOut">
              <a:rPr lang="es-ES" smtClean="0"/>
              <a:pPr/>
              <a:t>17/01/2017</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BBEFF76-A8B4-4D2C-854D-0C70CCF4A10C}"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3C657074-4D2C-4302-ADF3-636164297652}" type="datetimeFigureOut">
              <a:rPr lang="es-ES" smtClean="0"/>
              <a:pPr/>
              <a:t>17/01/2017</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BBEFF76-A8B4-4D2C-854D-0C70CCF4A10C}"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3C657074-4D2C-4302-ADF3-636164297652}" type="datetimeFigureOut">
              <a:rPr lang="es-ES" smtClean="0"/>
              <a:pPr/>
              <a:t>17/01/2017</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BBEFF76-A8B4-4D2C-854D-0C70CCF4A10C}"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3C657074-4D2C-4302-ADF3-636164297652}" type="datetimeFigureOut">
              <a:rPr lang="es-ES" smtClean="0"/>
              <a:pPr/>
              <a:t>17/01/2017</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CBBEFF76-A8B4-4D2C-854D-0C70CCF4A10C}"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3C657074-4D2C-4302-ADF3-636164297652}" type="datetimeFigureOut">
              <a:rPr lang="es-ES" smtClean="0"/>
              <a:pPr/>
              <a:t>17/01/2017</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CBBEFF76-A8B4-4D2C-854D-0C70CCF4A10C}"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3C657074-4D2C-4302-ADF3-636164297652}" type="datetimeFigureOut">
              <a:rPr lang="es-ES" smtClean="0"/>
              <a:pPr/>
              <a:t>17/01/2017</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CBBEFF76-A8B4-4D2C-854D-0C70CCF4A10C}"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3C657074-4D2C-4302-ADF3-636164297652}" type="datetimeFigureOut">
              <a:rPr lang="es-ES" smtClean="0"/>
              <a:pPr/>
              <a:t>17/01/2017</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CBBEFF76-A8B4-4D2C-854D-0C70CCF4A10C}"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3C657074-4D2C-4302-ADF3-636164297652}" type="datetimeFigureOut">
              <a:rPr lang="es-ES" smtClean="0"/>
              <a:pPr/>
              <a:t>17/01/2017</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CBBEFF76-A8B4-4D2C-854D-0C70CCF4A10C}"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3C657074-4D2C-4302-ADF3-636164297652}" type="datetimeFigureOut">
              <a:rPr lang="es-ES" smtClean="0"/>
              <a:pPr/>
              <a:t>17/01/2017</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CBBEFF76-A8B4-4D2C-854D-0C70CCF4A10C}"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3C657074-4D2C-4302-ADF3-636164297652}" type="datetimeFigureOut">
              <a:rPr lang="es-ES" smtClean="0"/>
              <a:pPr/>
              <a:t>17/01/2017</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BBEFF76-A8B4-4D2C-854D-0C70CCF4A10C}"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3C657074-4D2C-4302-ADF3-636164297652}" type="datetimeFigureOut">
              <a:rPr lang="es-ES" smtClean="0"/>
              <a:pPr/>
              <a:t>17/01/2017</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BBEFF76-A8B4-4D2C-854D-0C70CCF4A10C}"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657074-4D2C-4302-ADF3-636164297652}" type="datetimeFigureOut">
              <a:rPr lang="es-ES" smtClean="0"/>
              <a:pPr/>
              <a:t>17/01/2017</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BEFF76-A8B4-4D2C-854D-0C70CCF4A10C}"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4.xml"/><Relationship Id="rId5" Type="http://schemas.openxmlformats.org/officeDocument/2006/relationships/image" Target="../media/image4.jpe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es-ES" dirty="0" smtClean="0"/>
              <a:t>ANTROPOLOGÍA</a:t>
            </a:r>
            <a:endParaRPr lang="es-ES" dirty="0"/>
          </a:p>
        </p:txBody>
      </p:sp>
      <p:sp>
        <p:nvSpPr>
          <p:cNvPr id="3" name="2 Subtítulo"/>
          <p:cNvSpPr>
            <a:spLocks noGrp="1"/>
          </p:cNvSpPr>
          <p:nvPr>
            <p:ph type="subTitle" idx="1"/>
          </p:nvPr>
        </p:nvSpPr>
        <p:spPr/>
        <p:txBody>
          <a:bodyPr/>
          <a:lstStyle/>
          <a:p>
            <a:r>
              <a:rPr lang="es-ES" dirty="0" smtClean="0"/>
              <a:t>FÍSICA, CULTURAL Y FILOSÓFICA</a:t>
            </a:r>
            <a:endParaRPr lang="es-E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1 Título"/>
          <p:cNvSpPr txBox="1">
            <a:spLocks/>
          </p:cNvSpPr>
          <p:nvPr/>
        </p:nvSpPr>
        <p:spPr>
          <a:xfrm>
            <a:off x="609600" y="427038"/>
            <a:ext cx="82296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ES" sz="4400" b="0" i="0" u="none" strike="noStrike" kern="1200" cap="none" spc="0" normalizeH="0" baseline="0" noProof="0" smtClean="0">
                <a:ln>
                  <a:noFill/>
                </a:ln>
                <a:solidFill>
                  <a:schemeClr val="tx1"/>
                </a:solidFill>
                <a:effectLst/>
                <a:uLnTx/>
                <a:uFillTx/>
                <a:latin typeface="+mj-lt"/>
                <a:ea typeface="+mj-ea"/>
                <a:cs typeface="+mj-cs"/>
              </a:rPr>
              <a:t>Antropología</a:t>
            </a:r>
            <a:endParaRPr kumimoji="0" lang="es-ES" sz="4400" b="0" i="0" u="none" strike="noStrike" kern="1200" cap="none" spc="0" normalizeH="0" baseline="0" noProof="0" dirty="0">
              <a:ln>
                <a:noFill/>
              </a:ln>
              <a:solidFill>
                <a:schemeClr val="tx1"/>
              </a:solidFill>
              <a:effectLst/>
              <a:uLnTx/>
              <a:uFillTx/>
              <a:latin typeface="+mj-lt"/>
              <a:ea typeface="+mj-ea"/>
              <a:cs typeface="+mj-cs"/>
            </a:endParaRPr>
          </a:p>
        </p:txBody>
      </p:sp>
      <p:sp>
        <p:nvSpPr>
          <p:cNvPr id="9" name="2 Marcador de contenido"/>
          <p:cNvSpPr txBox="1">
            <a:spLocks/>
          </p:cNvSpPr>
          <p:nvPr/>
        </p:nvSpPr>
        <p:spPr>
          <a:xfrm>
            <a:off x="609600" y="1752600"/>
            <a:ext cx="8229600" cy="4525963"/>
          </a:xfrm>
          <a:prstGeom prst="rect">
            <a:avLst/>
          </a:prstGeom>
        </p:spPr>
        <p:txBody>
          <a:bodyPr vert="horz" lIns="91440" tIns="45720" rIns="91440" bIns="45720" rtlCol="0">
            <a:normAutofit fontScale="70000" lnSpcReduction="20000"/>
          </a:bodyPr>
          <a:lstStyle/>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s-ES" sz="3200" b="0" i="0" u="none" strike="noStrike" kern="1200" cap="none" spc="0" normalizeH="0" baseline="0" noProof="0" dirty="0" smtClean="0">
                <a:ln>
                  <a:noFill/>
                </a:ln>
                <a:solidFill>
                  <a:schemeClr val="tx1"/>
                </a:solidFill>
                <a:effectLst/>
                <a:uLnTx/>
                <a:uFillTx/>
                <a:latin typeface="+mn-lt"/>
                <a:ea typeface="+mn-ea"/>
                <a:cs typeface="+mn-cs"/>
              </a:rPr>
              <a:t>Etimológicamente, «ciencia del Hombre», aunque su unidad es más que discutible. Tomada en sentido genérico, se trataría de </a:t>
            </a:r>
            <a:r>
              <a:rPr kumimoji="0" lang="es-ES" sz="3200" b="1" i="0" u="none" strike="noStrike" kern="1200" cap="none" spc="0" normalizeH="0" baseline="0" noProof="0" dirty="0" smtClean="0">
                <a:ln>
                  <a:noFill/>
                </a:ln>
                <a:solidFill>
                  <a:schemeClr val="tx1"/>
                </a:solidFill>
                <a:effectLst/>
                <a:uLnTx/>
                <a:uFillTx/>
                <a:latin typeface="+mn-lt"/>
                <a:ea typeface="+mn-ea"/>
                <a:cs typeface="+mn-cs"/>
              </a:rPr>
              <a:t>Zoología</a:t>
            </a:r>
            <a:r>
              <a:rPr kumimoji="0" lang="es-ES" sz="3200" b="0" i="0" u="none" strike="noStrike" kern="1200" cap="none" spc="0" normalizeH="0" baseline="0" noProof="0" dirty="0" smtClean="0">
                <a:ln>
                  <a:noFill/>
                </a:ln>
                <a:solidFill>
                  <a:schemeClr val="tx1"/>
                </a:solidFill>
                <a:effectLst/>
                <a:uLnTx/>
                <a:uFillTx/>
                <a:latin typeface="+mn-lt"/>
                <a:ea typeface="+mn-ea"/>
                <a:cs typeface="+mn-cs"/>
              </a:rPr>
              <a:t> o estudio del hombre como un animal más, y en sentido específico, </a:t>
            </a:r>
            <a:r>
              <a:rPr kumimoji="0" lang="es-ES" sz="3200" b="1" i="0" u="none" strike="noStrike" kern="1200" cap="none" spc="0" normalizeH="0" baseline="0" noProof="0" dirty="0" smtClean="0">
                <a:ln>
                  <a:noFill/>
                </a:ln>
                <a:solidFill>
                  <a:schemeClr val="tx1"/>
                </a:solidFill>
                <a:effectLst/>
                <a:uLnTx/>
                <a:uFillTx/>
                <a:latin typeface="+mn-lt"/>
                <a:ea typeface="+mn-ea"/>
                <a:cs typeface="+mn-cs"/>
              </a:rPr>
              <a:t>Etnología</a:t>
            </a:r>
            <a:r>
              <a:rPr kumimoji="0" lang="es-ES" sz="3200" b="0" i="0" u="none" strike="noStrike" kern="1200" cap="none" spc="0" normalizeH="0" baseline="0" noProof="0" dirty="0" smtClean="0">
                <a:ln>
                  <a:noFill/>
                </a:ln>
                <a:solidFill>
                  <a:schemeClr val="tx1"/>
                </a:solidFill>
                <a:effectLst/>
                <a:uLnTx/>
                <a:uFillTx/>
                <a:latin typeface="+mn-lt"/>
                <a:ea typeface="+mn-ea"/>
                <a:cs typeface="+mn-cs"/>
              </a:rPr>
              <a:t>, estudio de las culturas previas a la aparición del Estado. </a:t>
            </a:r>
          </a:p>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s-ES" sz="3200" b="0" i="0" u="none" strike="noStrike" kern="1200" cap="none" spc="0" normalizeH="0" baseline="0" noProof="0" dirty="0" smtClean="0">
                <a:ln>
                  <a:noFill/>
                </a:ln>
                <a:solidFill>
                  <a:schemeClr val="tx1"/>
                </a:solidFill>
                <a:effectLst/>
                <a:uLnTx/>
                <a:uFillTx/>
                <a:latin typeface="+mn-lt"/>
                <a:ea typeface="+mn-ea"/>
                <a:cs typeface="+mn-cs"/>
              </a:rPr>
              <a:t>En rigor, la Antropología no puede constituirse como ciencia porque el Hombre no es una categoría, sino una Idea. De ahí que lo más adecuado sea hablar de Antropología filosófica, como herencia y recapitulación de lo que Rodolfo </a:t>
            </a:r>
            <a:r>
              <a:rPr kumimoji="0" lang="es-ES" sz="3200" b="0" i="0" u="none" strike="noStrike" kern="1200" cap="none" spc="0" normalizeH="0" baseline="0" noProof="0" dirty="0" err="1" smtClean="0">
                <a:ln>
                  <a:noFill/>
                </a:ln>
                <a:solidFill>
                  <a:schemeClr val="tx1"/>
                </a:solidFill>
                <a:effectLst/>
                <a:uLnTx/>
                <a:uFillTx/>
                <a:latin typeface="+mn-lt"/>
                <a:ea typeface="+mn-ea"/>
                <a:cs typeface="+mn-cs"/>
              </a:rPr>
              <a:t>Goclenius</a:t>
            </a:r>
            <a:r>
              <a:rPr kumimoji="0" lang="es-ES" sz="3200" b="0" i="0" u="none" strike="noStrike" kern="1200" cap="none" spc="0" normalizeH="0" baseline="0" noProof="0" dirty="0" smtClean="0">
                <a:ln>
                  <a:noFill/>
                </a:ln>
                <a:solidFill>
                  <a:schemeClr val="tx1"/>
                </a:solidFill>
                <a:effectLst/>
                <a:uLnTx/>
                <a:uFillTx/>
                <a:latin typeface="+mn-lt"/>
                <a:ea typeface="+mn-ea"/>
                <a:cs typeface="+mn-cs"/>
              </a:rPr>
              <a:t> trató como </a:t>
            </a:r>
            <a:r>
              <a:rPr kumimoji="0" lang="es-ES" sz="3200" b="0" i="1" u="none" strike="noStrike" kern="1200" cap="none" spc="0" normalizeH="0" baseline="0" noProof="0" dirty="0" smtClean="0">
                <a:ln>
                  <a:noFill/>
                </a:ln>
                <a:solidFill>
                  <a:schemeClr val="tx1"/>
                </a:solidFill>
                <a:effectLst/>
                <a:uLnTx/>
                <a:uFillTx/>
                <a:latin typeface="+mn-lt"/>
                <a:ea typeface="+mn-ea"/>
                <a:cs typeface="+mn-cs"/>
              </a:rPr>
              <a:t>psicología</a:t>
            </a:r>
            <a:r>
              <a:rPr kumimoji="0" lang="es-ES" sz="3200" b="0" i="0" u="none" strike="noStrike" kern="1200" cap="none" spc="0" normalizeH="0" baseline="0" noProof="0" dirty="0" smtClean="0">
                <a:ln>
                  <a:noFill/>
                </a:ln>
                <a:solidFill>
                  <a:schemeClr val="tx1"/>
                </a:solidFill>
                <a:effectLst/>
                <a:uLnTx/>
                <a:uFillTx/>
                <a:latin typeface="+mn-lt"/>
                <a:ea typeface="+mn-ea"/>
                <a:cs typeface="+mn-cs"/>
              </a:rPr>
              <a:t> (tratado del alma) y </a:t>
            </a:r>
            <a:r>
              <a:rPr kumimoji="0" lang="es-ES" sz="3200" b="0" i="1" u="none" strike="noStrike" kern="1200" cap="none" spc="0" normalizeH="0" baseline="0" noProof="0" dirty="0" smtClean="0">
                <a:ln>
                  <a:noFill/>
                </a:ln>
                <a:solidFill>
                  <a:schemeClr val="tx1"/>
                </a:solidFill>
                <a:effectLst/>
                <a:uLnTx/>
                <a:uFillTx/>
                <a:latin typeface="+mn-lt"/>
                <a:ea typeface="+mn-ea"/>
                <a:cs typeface="+mn-cs"/>
              </a:rPr>
              <a:t>somatología</a:t>
            </a:r>
            <a:r>
              <a:rPr kumimoji="0" lang="es-ES" sz="3200" b="0" i="0" u="none" strike="noStrike" kern="1200" cap="none" spc="0" normalizeH="0" baseline="0" noProof="0" dirty="0" smtClean="0">
                <a:ln>
                  <a:noFill/>
                </a:ln>
                <a:solidFill>
                  <a:schemeClr val="tx1"/>
                </a:solidFill>
                <a:effectLst/>
                <a:uLnTx/>
                <a:uFillTx/>
                <a:latin typeface="+mn-lt"/>
                <a:ea typeface="+mn-ea"/>
                <a:cs typeface="+mn-cs"/>
              </a:rPr>
              <a:t> (tratado del cuerpo, constituida a partir de la crítica a la Teología y cualquier otro manifestación de antropología predicativa, que envuelva y confunda la Idea de Hombre en otras ideas, tales como Dios, Alma o Mundo.</a:t>
            </a:r>
            <a:endParaRPr kumimoji="0" lang="es-ES" sz="32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Tres Escuelas de Antropología</a:t>
            </a:r>
            <a:endParaRPr lang="es-ES" dirty="0"/>
          </a:p>
        </p:txBody>
      </p:sp>
      <p:sp>
        <p:nvSpPr>
          <p:cNvPr id="3" name="2 Marcador de contenido"/>
          <p:cNvSpPr>
            <a:spLocks noGrp="1"/>
          </p:cNvSpPr>
          <p:nvPr>
            <p:ph idx="1"/>
          </p:nvPr>
        </p:nvSpPr>
        <p:spPr/>
        <p:txBody>
          <a:bodyPr/>
          <a:lstStyle/>
          <a:p>
            <a:r>
              <a:rPr lang="es-ES" dirty="0" smtClean="0"/>
              <a:t>FÍSICA O PALEONTOLOGÍA.</a:t>
            </a:r>
          </a:p>
          <a:p>
            <a:r>
              <a:rPr lang="es-ES" dirty="0" smtClean="0"/>
              <a:t>CULTURAL O ETNOLÓGICA.</a:t>
            </a:r>
          </a:p>
          <a:p>
            <a:r>
              <a:rPr lang="es-ES" dirty="0" smtClean="0"/>
              <a:t>FILOSÓFICA Y ÚNICA QUE PUEDE TRATAR LA IDEA DE HOMBRE, EN TANTO QUE FILOSOFÍA ACADÉMICA, CRÍTICA Y MATERIALISTA.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ANTROPOLOGÍA FÍSICA</a:t>
            </a:r>
            <a:endParaRPr lang="es-ES" dirty="0"/>
          </a:p>
        </p:txBody>
      </p:sp>
      <p:sp>
        <p:nvSpPr>
          <p:cNvPr id="3" name="2 Marcador de contenido"/>
          <p:cNvSpPr>
            <a:spLocks noGrp="1"/>
          </p:cNvSpPr>
          <p:nvPr>
            <p:ph idx="1"/>
          </p:nvPr>
        </p:nvSpPr>
        <p:spPr/>
        <p:txBody>
          <a:bodyPr>
            <a:normAutofit fontScale="92500" lnSpcReduction="20000"/>
          </a:bodyPr>
          <a:lstStyle/>
          <a:p>
            <a:r>
              <a:rPr lang="es-ES" sz="2000" dirty="0" smtClean="0"/>
              <a:t>Propia de la paleontología.</a:t>
            </a:r>
          </a:p>
          <a:p>
            <a:r>
              <a:rPr lang="es-ES" sz="2000" dirty="0" smtClean="0"/>
              <a:t>Estudia los procesos de hominización por los que ha surgido el </a:t>
            </a:r>
            <a:r>
              <a:rPr lang="es-ES" sz="2000" i="1" dirty="0" smtClean="0"/>
              <a:t>homo sapiens.</a:t>
            </a:r>
          </a:p>
          <a:p>
            <a:pPr algn="just"/>
            <a:r>
              <a:rPr lang="es-ES" sz="2000" i="1" dirty="0" smtClean="0"/>
              <a:t>El homo sapiens</a:t>
            </a:r>
            <a:r>
              <a:rPr lang="es-ES" sz="2000" dirty="0" smtClean="0"/>
              <a:t> es una clasificación taxonómica dentro del Reino Animal, el cual, junto al </a:t>
            </a:r>
            <a:r>
              <a:rPr lang="es-ES" sz="2000" dirty="0" err="1" smtClean="0"/>
              <a:t>Reinmo</a:t>
            </a:r>
            <a:r>
              <a:rPr lang="es-ES" sz="2000" dirty="0" smtClean="0"/>
              <a:t> Mineral y Vegetal constituían el Mundo, Idea Filosófica por excelencia.  El hombre es un animal más y Cristo, la Segunda Persona de la Trinidad hipostasiada, se encarna en un </a:t>
            </a:r>
            <a:r>
              <a:rPr lang="es-ES" sz="2000" i="1" dirty="0" smtClean="0"/>
              <a:t>animal más. </a:t>
            </a:r>
            <a:r>
              <a:rPr lang="es-ES" sz="2000" dirty="0" smtClean="0"/>
              <a:t>Comienza el juego.</a:t>
            </a:r>
          </a:p>
          <a:p>
            <a:pPr algn="just"/>
            <a:r>
              <a:rPr lang="es-ES" sz="2000" dirty="0" smtClean="0"/>
              <a:t>Lineo fue </a:t>
            </a:r>
            <a:r>
              <a:rPr lang="es-ES" sz="2000" dirty="0" err="1" smtClean="0"/>
              <a:t>fijista</a:t>
            </a:r>
            <a:r>
              <a:rPr lang="es-ES" sz="2000" dirty="0" smtClean="0"/>
              <a:t>: “Hay tantas especies como Dios creó en un principio”, por lo que las especies pueden desaparecer, pero sólo pueden surgir </a:t>
            </a:r>
            <a:r>
              <a:rPr lang="es-ES" sz="2000" i="1" dirty="0" smtClean="0"/>
              <a:t>ex </a:t>
            </a:r>
            <a:r>
              <a:rPr lang="es-ES" sz="2000" i="1" dirty="0" err="1" smtClean="0"/>
              <a:t>nihilo</a:t>
            </a:r>
            <a:r>
              <a:rPr lang="es-ES" sz="2000" dirty="0" smtClean="0"/>
              <a:t> por voluntad divina. De hecho, el propio Newton admitió la intervención divina para evitar la muerte estática del Mundo.“ Dios es un emperador que gobierna sobre tres reinos: mineral, vegetal y animal”</a:t>
            </a:r>
          </a:p>
          <a:p>
            <a:pPr algn="just"/>
            <a:r>
              <a:rPr lang="es-ES" sz="2000" dirty="0" smtClean="0"/>
              <a:t>Darwin, por el contrario, postuló un Universo Eterno, en el que carecía de sentido la creación de la nada (</a:t>
            </a:r>
            <a:r>
              <a:rPr lang="es-ES" sz="2000" i="1" dirty="0" err="1" smtClean="0"/>
              <a:t>creatio</a:t>
            </a:r>
            <a:r>
              <a:rPr lang="es-ES" sz="2000" i="1" dirty="0" smtClean="0"/>
              <a:t> ex </a:t>
            </a:r>
            <a:r>
              <a:rPr lang="es-ES" sz="2000" i="1" dirty="0" err="1" smtClean="0"/>
              <a:t>nihilo</a:t>
            </a:r>
            <a:r>
              <a:rPr lang="es-ES" sz="2000" i="1" dirty="0" smtClean="0"/>
              <a:t>). Supuso un retorno a Aristóteles </a:t>
            </a:r>
            <a:r>
              <a:rPr lang="es-ES" sz="2000" dirty="0" smtClean="0"/>
              <a:t> en el que Dios no conoce el Mundo porque es eterno.</a:t>
            </a:r>
            <a:endParaRPr lang="es-ES" sz="2000" i="1" dirty="0" smtClean="0"/>
          </a:p>
          <a:p>
            <a:pPr algn="just"/>
            <a:r>
              <a:rPr lang="es-ES" sz="2000" dirty="0" smtClean="0"/>
              <a:t>La antropología física no se plantea el interrogante ¿Qué es el Hombre? Porque desborda su categoría. La antropología física se limita al estudio los fósiles encontrados y clasificarlos es su tarea.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Filogénesis.</a:t>
            </a:r>
            <a:endParaRPr lang="es-ES" dirty="0"/>
          </a:p>
        </p:txBody>
      </p:sp>
      <p:sp>
        <p:nvSpPr>
          <p:cNvPr id="3" name="2 Marcador de contenido"/>
          <p:cNvSpPr>
            <a:spLocks noGrp="1"/>
          </p:cNvSpPr>
          <p:nvPr>
            <p:ph idx="1"/>
          </p:nvPr>
        </p:nvSpPr>
        <p:spPr/>
        <p:txBody>
          <a:bodyPr>
            <a:normAutofit fontScale="70000" lnSpcReduction="20000"/>
          </a:bodyPr>
          <a:lstStyle/>
          <a:p>
            <a:pPr>
              <a:buNone/>
            </a:pPr>
            <a:endParaRPr lang="es-ES" dirty="0"/>
          </a:p>
          <a:p>
            <a:r>
              <a:rPr lang="es-ES" i="1" dirty="0" err="1"/>
              <a:t>Sahelanthropus</a:t>
            </a:r>
            <a:r>
              <a:rPr lang="es-ES" i="1" dirty="0"/>
              <a:t> </a:t>
            </a:r>
            <a:r>
              <a:rPr lang="es-ES" i="1" dirty="0" err="1"/>
              <a:t>tchadensis</a:t>
            </a:r>
            <a:endParaRPr lang="es-ES" dirty="0"/>
          </a:p>
          <a:p>
            <a:r>
              <a:rPr lang="es-ES" dirty="0"/>
              <a:t>Se cree que vivió en zonas pantanosas. Su cráneo es simiesco y pequeño, aunque de rostro breve y dientes pequeños, en particular los colmillos, lo cual le acerca a los humanos. Su arco </a:t>
            </a:r>
            <a:r>
              <a:rPr lang="es-ES" dirty="0" err="1"/>
              <a:t>supraorbital</a:t>
            </a:r>
            <a:r>
              <a:rPr lang="es-ES" dirty="0"/>
              <a:t> es muy prominente. Se han encontrado un cráneo, dos fragmentos de mandíbula inferior y tres dientes aislados. No presenta cresta craneal, su volumen cerebral es aproximadamente de 350 cm³, similar a los chimpancés modernos y mucho menor al de los humanos (1350 cm³). Tiene rostro alto y poco prognato, caninos relativamente pequeños, y ausencia de espacio entre los dientes. La inferida posición del cráneo con referencia al cuerpo seria un indicador de posición bípeda. Podría ser el antecesor de </a:t>
            </a:r>
            <a:r>
              <a:rPr lang="es-ES" i="1" dirty="0" err="1"/>
              <a:t>Ardipithecus</a:t>
            </a:r>
            <a:r>
              <a:rPr lang="es-ES" i="1" dirty="0"/>
              <a:t> </a:t>
            </a:r>
            <a:r>
              <a:rPr lang="es-ES" i="1" dirty="0" err="1"/>
              <a:t>ramidus</a:t>
            </a:r>
            <a:r>
              <a:rPr lang="es-ES" dirty="0"/>
              <a:t>.</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err="1" smtClean="0"/>
              <a:t>Sahelanthropus</a:t>
            </a:r>
            <a:endParaRPr lang="es-ES" dirty="0"/>
          </a:p>
        </p:txBody>
      </p:sp>
      <p:pic>
        <p:nvPicPr>
          <p:cNvPr id="5" name="4 Marcador de contenido" descr="120px-Sahelanthropus_tchadensis_IMG_2949.JPG"/>
          <p:cNvPicPr>
            <a:picLocks noGrp="1" noChangeAspect="1"/>
          </p:cNvPicPr>
          <p:nvPr>
            <p:ph sz="half" idx="1"/>
          </p:nvPr>
        </p:nvPicPr>
        <p:blipFill>
          <a:blip r:embed="rId2"/>
          <a:stretch>
            <a:fillRect/>
          </a:stretch>
        </p:blipFill>
        <p:spPr>
          <a:xfrm>
            <a:off x="1357290" y="1785926"/>
            <a:ext cx="1916657" cy="1437493"/>
          </a:xfrm>
        </p:spPr>
      </p:pic>
      <p:pic>
        <p:nvPicPr>
          <p:cNvPr id="6" name="5 Marcador de contenido" descr="Sahelanthropus_tchadensis_-_TM_266-01-060-1.jpg"/>
          <p:cNvPicPr>
            <a:picLocks noGrp="1" noChangeAspect="1"/>
          </p:cNvPicPr>
          <p:nvPr>
            <p:ph sz="half" idx="2"/>
          </p:nvPr>
        </p:nvPicPr>
        <p:blipFill>
          <a:blip r:embed="rId3"/>
          <a:stretch>
            <a:fillRect/>
          </a:stretch>
        </p:blipFill>
        <p:spPr>
          <a:xfrm>
            <a:off x="1357290" y="3429000"/>
            <a:ext cx="2190750" cy="1847850"/>
          </a:xfrm>
        </p:spPr>
      </p:pic>
      <p:pic>
        <p:nvPicPr>
          <p:cNvPr id="7" name="6 Imagen" descr="120px-SahelanthropustchadensisZICA.png"/>
          <p:cNvPicPr>
            <a:picLocks noChangeAspect="1"/>
          </p:cNvPicPr>
          <p:nvPr/>
        </p:nvPicPr>
        <p:blipFill>
          <a:blip r:embed="rId4"/>
          <a:stretch>
            <a:fillRect/>
          </a:stretch>
        </p:blipFill>
        <p:spPr>
          <a:xfrm>
            <a:off x="5357818" y="1500174"/>
            <a:ext cx="1512805" cy="1500198"/>
          </a:xfrm>
          <a:prstGeom prst="rect">
            <a:avLst/>
          </a:prstGeom>
        </p:spPr>
      </p:pic>
      <p:pic>
        <p:nvPicPr>
          <p:cNvPr id="8" name="7 Imagen" descr="120px-Toumaï.jpg"/>
          <p:cNvPicPr>
            <a:picLocks noChangeAspect="1"/>
          </p:cNvPicPr>
          <p:nvPr/>
        </p:nvPicPr>
        <p:blipFill>
          <a:blip r:embed="rId5"/>
          <a:stretch>
            <a:fillRect/>
          </a:stretch>
        </p:blipFill>
        <p:spPr>
          <a:xfrm>
            <a:off x="5272094" y="3733208"/>
            <a:ext cx="1871674" cy="1481742"/>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err="1" smtClean="0"/>
              <a:t>Ardipithecus</a:t>
            </a:r>
            <a:r>
              <a:rPr lang="es-ES" dirty="0" smtClean="0"/>
              <a:t> </a:t>
            </a:r>
            <a:r>
              <a:rPr lang="es-ES" dirty="0" err="1" smtClean="0"/>
              <a:t>ramidus</a:t>
            </a:r>
            <a:endParaRPr lang="es-ES" dirty="0"/>
          </a:p>
        </p:txBody>
      </p:sp>
      <p:sp>
        <p:nvSpPr>
          <p:cNvPr id="3" name="2 Marcador de contenido"/>
          <p:cNvSpPr>
            <a:spLocks noGrp="1"/>
          </p:cNvSpPr>
          <p:nvPr>
            <p:ph idx="1"/>
          </p:nvPr>
        </p:nvSpPr>
        <p:spPr/>
        <p:txBody>
          <a:bodyPr>
            <a:normAutofit fontScale="85000" lnSpcReduction="20000"/>
          </a:bodyPr>
          <a:lstStyle/>
          <a:p>
            <a:r>
              <a:rPr lang="es-ES" dirty="0"/>
              <a:t>Altura: 130 cm - 150cm</a:t>
            </a:r>
            <a:r>
              <a:rPr lang="es-ES" baseline="30000" dirty="0"/>
              <a:t>4</a:t>
            </a:r>
            <a:endParaRPr lang="es-ES" dirty="0"/>
          </a:p>
          <a:p>
            <a:r>
              <a:rPr lang="es-ES" dirty="0"/>
              <a:t>Peso: 50 kg</a:t>
            </a:r>
          </a:p>
          <a:p>
            <a:r>
              <a:rPr lang="es-ES" dirty="0"/>
              <a:t>Volumen cerebral: 350 </a:t>
            </a:r>
            <a:r>
              <a:rPr lang="es-ES" dirty="0" smtClean="0"/>
              <a:t>cm</a:t>
            </a:r>
            <a:r>
              <a:rPr lang="es-ES" baseline="30000" dirty="0" smtClean="0"/>
              <a:t>3</a:t>
            </a:r>
            <a:endParaRPr lang="es-ES" dirty="0"/>
          </a:p>
          <a:p>
            <a:r>
              <a:rPr lang="es-ES" dirty="0"/>
              <a:t>Base del cráneo: Alargada</a:t>
            </a:r>
          </a:p>
          <a:p>
            <a:r>
              <a:rPr lang="es-ES" dirty="0"/>
              <a:t>Orificio occipital: Posterior</a:t>
            </a:r>
          </a:p>
          <a:p>
            <a:r>
              <a:rPr lang="es-ES" dirty="0"/>
              <a:t>Prognatismo: prominente</a:t>
            </a:r>
          </a:p>
          <a:p>
            <a:r>
              <a:rPr lang="es-ES" dirty="0"/>
              <a:t>Dentición: Entre </a:t>
            </a:r>
            <a:r>
              <a:rPr lang="es-ES" dirty="0" err="1"/>
              <a:t>hominino</a:t>
            </a:r>
            <a:r>
              <a:rPr lang="es-ES" dirty="0"/>
              <a:t> y simio antropomorfo</a:t>
            </a:r>
          </a:p>
          <a:p>
            <a:pPr lvl="1"/>
            <a:r>
              <a:rPr lang="es-ES" dirty="0"/>
              <a:t>Incisivos: Grandes</a:t>
            </a:r>
          </a:p>
          <a:p>
            <a:pPr lvl="1"/>
            <a:r>
              <a:rPr lang="es-ES" dirty="0"/>
              <a:t>Molares: Cuadrados</a:t>
            </a:r>
          </a:p>
          <a:p>
            <a:pPr lvl="1"/>
            <a:r>
              <a:rPr lang="es-ES" dirty="0"/>
              <a:t>Caninos: Forma de diamante</a:t>
            </a:r>
          </a:p>
          <a:p>
            <a:pPr lvl="1"/>
            <a:r>
              <a:rPr lang="es-ES" dirty="0"/>
              <a:t>Esmalte: Fino</a:t>
            </a:r>
          </a:p>
          <a:p>
            <a:endParaRPr lang="es-E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Mapa evolutivo</a:t>
            </a:r>
            <a:endParaRPr lang="es-ES" dirty="0"/>
          </a:p>
        </p:txBody>
      </p:sp>
      <p:pic>
        <p:nvPicPr>
          <p:cNvPr id="4" name="3 Marcador de contenido" descr="800px-Map_of_the_fossil_sites_of_the_earliest_hominids_(35.8-3.3M_BP).svg.png"/>
          <p:cNvPicPr>
            <a:picLocks noGrp="1" noChangeAspect="1"/>
          </p:cNvPicPr>
          <p:nvPr>
            <p:ph idx="1"/>
          </p:nvPr>
        </p:nvPicPr>
        <p:blipFill>
          <a:blip r:embed="rId2"/>
          <a:stretch>
            <a:fillRect/>
          </a:stretch>
        </p:blipFill>
        <p:spPr>
          <a:xfrm>
            <a:off x="2174139" y="1600200"/>
            <a:ext cx="4795722" cy="4525963"/>
          </a:xfr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err="1" smtClean="0"/>
              <a:t>Australopithecus</a:t>
            </a:r>
            <a:r>
              <a:rPr lang="es-ES" dirty="0" smtClean="0"/>
              <a:t> </a:t>
            </a:r>
            <a:r>
              <a:rPr lang="es-ES" dirty="0" err="1" smtClean="0"/>
              <a:t>anamensis</a:t>
            </a:r>
            <a:endParaRPr lang="es-ES" dirty="0"/>
          </a:p>
        </p:txBody>
      </p:sp>
      <p:sp>
        <p:nvSpPr>
          <p:cNvPr id="3" name="2 Marcador de contenido"/>
          <p:cNvSpPr>
            <a:spLocks noGrp="1"/>
          </p:cNvSpPr>
          <p:nvPr>
            <p:ph idx="1"/>
          </p:nvPr>
        </p:nvSpPr>
        <p:spPr/>
        <p:txBody>
          <a:bodyPr>
            <a:normAutofit fontScale="77500" lnSpcReduction="20000"/>
          </a:bodyPr>
          <a:lstStyle/>
          <a:p>
            <a:pPr algn="just"/>
            <a:r>
              <a:rPr lang="es-ES" dirty="0"/>
              <a:t>Sus molares poseían esmalte grueso, por lo que se deduce que no comía solo hojas y frutos sino alimentos más duros. Vivió en un ambiente forestal, pero más abierto que el de sus supuestos antepasados, los </a:t>
            </a:r>
            <a:r>
              <a:rPr lang="es-ES" i="1" dirty="0" err="1"/>
              <a:t>Ardipithecus</a:t>
            </a:r>
            <a:r>
              <a:rPr lang="es-ES" i="1" dirty="0"/>
              <a:t> </a:t>
            </a:r>
            <a:r>
              <a:rPr lang="es-ES" i="1" dirty="0" err="1"/>
              <a:t>ramidus</a:t>
            </a:r>
            <a:r>
              <a:rPr lang="es-ES" dirty="0"/>
              <a:t>, y se sabe que sí caminaba erguido. Presentaban un claro dimorfismo sexual en tamaño corporal. Es posible que formaran comunidades de varios machos emparentados, en las que cada uno agruparía un pequeño harén de hembras.</a:t>
            </a:r>
          </a:p>
          <a:p>
            <a:pPr algn="just"/>
            <a:r>
              <a:rPr lang="es-ES" dirty="0" smtClean="0"/>
              <a:t>Tim White</a:t>
            </a:r>
            <a:r>
              <a:rPr lang="es-ES" baseline="30000" dirty="0" smtClean="0"/>
              <a:t> </a:t>
            </a:r>
            <a:r>
              <a:rPr lang="es-ES" dirty="0" smtClean="0"/>
              <a:t>considera </a:t>
            </a:r>
            <a:r>
              <a:rPr lang="es-ES" dirty="0"/>
              <a:t>que los </a:t>
            </a:r>
            <a:r>
              <a:rPr lang="es-ES" i="1" dirty="0" err="1"/>
              <a:t>Australopithecus</a:t>
            </a:r>
            <a:r>
              <a:rPr lang="es-ES" i="1" dirty="0"/>
              <a:t> </a:t>
            </a:r>
            <a:r>
              <a:rPr lang="es-ES" i="1" dirty="0" err="1"/>
              <a:t>anamensis</a:t>
            </a:r>
            <a:r>
              <a:rPr lang="es-ES" dirty="0"/>
              <a:t> muestran una clara descendencia del género </a:t>
            </a:r>
            <a:r>
              <a:rPr lang="es-ES" i="1" dirty="0" err="1"/>
              <a:t>Ardipithecus</a:t>
            </a:r>
            <a:r>
              <a:rPr lang="es-ES" dirty="0"/>
              <a:t>: "Una forma evolucionó en otra", afirma.</a:t>
            </a:r>
          </a:p>
          <a:p>
            <a:endParaRPr lang="es-E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err="1"/>
              <a:t>Kenyanthropus</a:t>
            </a:r>
            <a:r>
              <a:rPr lang="es-ES" dirty="0"/>
              <a:t> </a:t>
            </a:r>
            <a:r>
              <a:rPr lang="es-ES" dirty="0" err="1"/>
              <a:t>platyops</a:t>
            </a:r>
            <a:r>
              <a:rPr lang="es-ES" dirty="0"/>
              <a:t/>
            </a:r>
            <a:br>
              <a:rPr lang="es-ES" dirty="0"/>
            </a:br>
            <a:endParaRPr lang="es-ES" dirty="0"/>
          </a:p>
        </p:txBody>
      </p:sp>
      <p:sp>
        <p:nvSpPr>
          <p:cNvPr id="3" name="2 Marcador de contenido"/>
          <p:cNvSpPr>
            <a:spLocks noGrp="1"/>
          </p:cNvSpPr>
          <p:nvPr>
            <p:ph idx="1"/>
          </p:nvPr>
        </p:nvSpPr>
        <p:spPr/>
        <p:txBody>
          <a:bodyPr>
            <a:normAutofit/>
          </a:bodyPr>
          <a:lstStyle/>
          <a:p>
            <a:pPr algn="just"/>
            <a:r>
              <a:rPr lang="es-ES" sz="1600" b="1" i="1" dirty="0" err="1"/>
              <a:t>Kenyanthropus</a:t>
            </a:r>
            <a:r>
              <a:rPr lang="es-ES" sz="1600" b="1" i="1" dirty="0"/>
              <a:t> </a:t>
            </a:r>
            <a:r>
              <a:rPr lang="es-ES" sz="1600" b="1" i="1" dirty="0" err="1"/>
              <a:t>platyops</a:t>
            </a:r>
            <a:r>
              <a:rPr lang="es-ES" sz="1600" dirty="0"/>
              <a:t> es el nombre propuesto para una especie de homínido de la que se encontró un cráneo fósil en 1999. El hallazgo fue hecho por un equipo dirigido por </a:t>
            </a:r>
            <a:r>
              <a:rPr lang="es-ES" sz="1600" dirty="0" err="1"/>
              <a:t>Meave</a:t>
            </a:r>
            <a:r>
              <a:rPr lang="es-ES" sz="1600" dirty="0"/>
              <a:t> </a:t>
            </a:r>
            <a:r>
              <a:rPr lang="es-ES" sz="1600" dirty="0" err="1" smtClean="0"/>
              <a:t>Leakey</a:t>
            </a:r>
            <a:r>
              <a:rPr lang="es-ES" sz="1600" dirty="0"/>
              <a:t> </a:t>
            </a:r>
            <a:r>
              <a:rPr lang="es-ES" sz="1600" dirty="0" smtClean="0"/>
              <a:t>y </a:t>
            </a:r>
            <a:r>
              <a:rPr lang="es-ES" sz="1600" dirty="0"/>
              <a:t>su hija </a:t>
            </a:r>
            <a:r>
              <a:rPr lang="es-ES" sz="1600" dirty="0" err="1"/>
              <a:t>Louise</a:t>
            </a:r>
            <a:r>
              <a:rPr lang="es-ES" sz="1600" dirty="0"/>
              <a:t>, en Kenia, en una región semidesértica cercana al lago </a:t>
            </a:r>
            <a:r>
              <a:rPr lang="es-ES" sz="1600" dirty="0" err="1"/>
              <a:t>Turkana</a:t>
            </a:r>
            <a:r>
              <a:rPr lang="es-ES" sz="1600" dirty="0"/>
              <a:t>. El fósil data de unos 3,5 millones de años (</a:t>
            </a:r>
            <a:r>
              <a:rPr lang="es-ES" sz="1600" dirty="0" err="1"/>
              <a:t>Piacenziense</a:t>
            </a:r>
            <a:r>
              <a:rPr lang="es-ES" sz="1600" dirty="0"/>
              <a:t>, Plioceno). Tiene características muy interesantes, ya que posee rasgos faciales planos y delicados, y dientes relativamente </a:t>
            </a:r>
            <a:r>
              <a:rPr lang="es-ES" sz="1600" dirty="0" smtClean="0"/>
              <a:t>pequeños.</a:t>
            </a:r>
            <a:endParaRPr lang="es-ES" sz="1600" dirty="0"/>
          </a:p>
          <a:p>
            <a:endParaRPr lang="es-ES" sz="1600" dirty="0"/>
          </a:p>
        </p:txBody>
      </p:sp>
      <p:pic>
        <p:nvPicPr>
          <p:cNvPr id="4" name="3 Imagen" descr="250px-Kenyanthropus_platyops,_skull_(model).JPG"/>
          <p:cNvPicPr>
            <a:picLocks noChangeAspect="1"/>
          </p:cNvPicPr>
          <p:nvPr/>
        </p:nvPicPr>
        <p:blipFill>
          <a:blip r:embed="rId2"/>
          <a:stretch>
            <a:fillRect/>
          </a:stretch>
        </p:blipFill>
        <p:spPr>
          <a:xfrm>
            <a:off x="2857488" y="3357562"/>
            <a:ext cx="3175000" cy="21082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Homo </a:t>
            </a:r>
            <a:r>
              <a:rPr lang="es-ES" dirty="0" err="1" smtClean="0"/>
              <a:t>habilis</a:t>
            </a:r>
            <a:endParaRPr lang="es-ES" dirty="0"/>
          </a:p>
        </p:txBody>
      </p:sp>
      <p:pic>
        <p:nvPicPr>
          <p:cNvPr id="4" name="3 Marcador de contenido" descr="220px-Homo_habilis-KNM_ER_1813.jpg"/>
          <p:cNvPicPr>
            <a:picLocks noGrp="1" noChangeAspect="1"/>
          </p:cNvPicPr>
          <p:nvPr>
            <p:ph idx="1"/>
          </p:nvPr>
        </p:nvPicPr>
        <p:blipFill>
          <a:blip r:embed="rId2"/>
          <a:stretch>
            <a:fillRect/>
          </a:stretch>
        </p:blipFill>
        <p:spPr>
          <a:xfrm>
            <a:off x="3175000" y="2028031"/>
            <a:ext cx="2794000" cy="3670300"/>
          </a:xfr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err="1" smtClean="0"/>
              <a:t>Habilis</a:t>
            </a:r>
            <a:endParaRPr lang="es-ES" dirty="0"/>
          </a:p>
        </p:txBody>
      </p:sp>
      <p:sp>
        <p:nvSpPr>
          <p:cNvPr id="3" name="2 Marcador de contenido"/>
          <p:cNvSpPr>
            <a:spLocks noGrp="1"/>
          </p:cNvSpPr>
          <p:nvPr>
            <p:ph idx="1"/>
          </p:nvPr>
        </p:nvSpPr>
        <p:spPr/>
        <p:txBody>
          <a:bodyPr>
            <a:normAutofit fontScale="92500" lnSpcReduction="20000"/>
          </a:bodyPr>
          <a:lstStyle/>
          <a:p>
            <a:pPr algn="just"/>
            <a:r>
              <a:rPr lang="es-ES" sz="1600" b="1" i="1" dirty="0"/>
              <a:t>Homo </a:t>
            </a:r>
            <a:r>
              <a:rPr lang="es-ES" sz="1600" b="1" i="1" dirty="0" err="1"/>
              <a:t>habilis</a:t>
            </a:r>
            <a:r>
              <a:rPr lang="es-ES" sz="1600" dirty="0"/>
              <a:t> (del latín </a:t>
            </a:r>
            <a:r>
              <a:rPr lang="es-ES" sz="1600" i="1" dirty="0"/>
              <a:t>homo</a:t>
            </a:r>
            <a:r>
              <a:rPr lang="es-ES" sz="1600" dirty="0"/>
              <a:t>, 'hombre', y </a:t>
            </a:r>
            <a:r>
              <a:rPr lang="es-ES" sz="1600" i="1" dirty="0" err="1"/>
              <a:t>habilis</a:t>
            </a:r>
            <a:r>
              <a:rPr lang="es-ES" sz="1600" dirty="0"/>
              <a:t>, 'hábil') es un homínido extinto que vivió en África, en las edades </a:t>
            </a:r>
            <a:r>
              <a:rPr lang="es-ES" sz="1600" dirty="0" err="1"/>
              <a:t>Gelasiense</a:t>
            </a:r>
            <a:r>
              <a:rPr lang="es-ES" sz="1600" dirty="0"/>
              <a:t> y </a:t>
            </a:r>
            <a:r>
              <a:rPr lang="es-ES" sz="1600" dirty="0" err="1"/>
              <a:t>Calabriense</a:t>
            </a:r>
            <a:r>
              <a:rPr lang="es-ES" sz="1600" dirty="0"/>
              <a:t> (principios y mediados del Pleistoceno), entre 2,5 y 1,5 millones de años atrás. El descubrimiento de esta especie se debe a Mary y </a:t>
            </a:r>
            <a:r>
              <a:rPr lang="es-ES" sz="1600" dirty="0" smtClean="0"/>
              <a:t>Louis </a:t>
            </a:r>
            <a:r>
              <a:rPr lang="es-ES" sz="1600" dirty="0" err="1"/>
              <a:t>Leakey</a:t>
            </a:r>
            <a:r>
              <a:rPr lang="es-ES" sz="1600" dirty="0"/>
              <a:t>, quienes encontraron los fósiles en Tanzania, África, entre 1962 y </a:t>
            </a:r>
            <a:r>
              <a:rPr lang="es-ES" sz="1600" dirty="0" smtClean="0"/>
              <a:t>1964.</a:t>
            </a:r>
          </a:p>
          <a:p>
            <a:r>
              <a:rPr lang="es-ES" sz="1600" dirty="0"/>
              <a:t>Las principales características son las siguientes:</a:t>
            </a:r>
          </a:p>
          <a:p>
            <a:r>
              <a:rPr lang="es-ES" sz="1600" dirty="0"/>
              <a:t>Cráneo más redondeado.</a:t>
            </a:r>
          </a:p>
          <a:p>
            <a:r>
              <a:rPr lang="es-ES" sz="1600" dirty="0"/>
              <a:t>Incisivos </a:t>
            </a:r>
            <a:r>
              <a:rPr lang="es-ES" sz="1600" dirty="0" err="1"/>
              <a:t>espadiformes</a:t>
            </a:r>
            <a:r>
              <a:rPr lang="es-ES" sz="1600" dirty="0"/>
              <a:t>.</a:t>
            </a:r>
          </a:p>
          <a:p>
            <a:r>
              <a:rPr lang="es-ES" sz="1600" dirty="0"/>
              <a:t>Molares grandes y con esmalte grueso.</a:t>
            </a:r>
          </a:p>
          <a:p>
            <a:r>
              <a:rPr lang="es-ES" sz="1600" dirty="0"/>
              <a:t>Ausencia de diastema.</a:t>
            </a:r>
          </a:p>
          <a:p>
            <a:r>
              <a:rPr lang="es-ES" sz="1600" dirty="0"/>
              <a:t>Foramen </a:t>
            </a:r>
            <a:r>
              <a:rPr lang="es-ES" sz="1600" i="1" dirty="0" smtClean="0"/>
              <a:t>magnum </a:t>
            </a:r>
            <a:r>
              <a:rPr lang="es-ES" sz="1600" dirty="0"/>
              <a:t> (hueco occipital) ubicado más hacia el centro.</a:t>
            </a:r>
          </a:p>
          <a:p>
            <a:r>
              <a:rPr lang="es-ES" sz="1600" dirty="0"/>
              <a:t>Rostro menos prognato que los </a:t>
            </a:r>
            <a:r>
              <a:rPr lang="es-ES" sz="1600" dirty="0" err="1"/>
              <a:t>australopitecinos</a:t>
            </a:r>
            <a:r>
              <a:rPr lang="es-ES" sz="1600" dirty="0"/>
              <a:t>.</a:t>
            </a:r>
          </a:p>
          <a:p>
            <a:r>
              <a:rPr lang="es-ES" sz="1600" dirty="0"/>
              <a:t>Incisivos más grandes que los </a:t>
            </a:r>
            <a:r>
              <a:rPr lang="es-ES" sz="1600" dirty="0" err="1"/>
              <a:t>australopitecinos</a:t>
            </a:r>
            <a:r>
              <a:rPr lang="es-ES" sz="1600" dirty="0"/>
              <a:t>.</a:t>
            </a:r>
          </a:p>
          <a:p>
            <a:r>
              <a:rPr lang="es-ES" sz="1600" dirty="0"/>
              <a:t>Cara corta.</a:t>
            </a:r>
          </a:p>
          <a:p>
            <a:r>
              <a:rPr lang="es-ES" sz="1600" dirty="0"/>
              <a:t>Dedos </a:t>
            </a:r>
            <a:r>
              <a:rPr lang="es-ES" sz="1600" b="1" dirty="0"/>
              <a:t>curvos</a:t>
            </a:r>
            <a:r>
              <a:rPr lang="es-ES" sz="1600" dirty="0"/>
              <a:t> de pies y manos: lo que indicaba que aún utilizaban los árboles.</a:t>
            </a:r>
          </a:p>
          <a:p>
            <a:r>
              <a:rPr lang="es-ES" sz="1600" dirty="0"/>
              <a:t>La posición bípeda en las hembras provoca una reducción de la pelvis que tiene como consecuencia un adelanto de los partos (lo cual implica </a:t>
            </a:r>
            <a:r>
              <a:rPr lang="es-ES" sz="1600" dirty="0" err="1"/>
              <a:t>prematuración</a:t>
            </a:r>
            <a:r>
              <a:rPr lang="es-ES" sz="1600" dirty="0"/>
              <a:t> del neonato, un mayor tiempo dedicado a la crianza y así la necesidad de mantener vínculos sociales fuertes que potencialmente colaboran al desarrollo de una </a:t>
            </a:r>
            <a:r>
              <a:rPr lang="es-ES" sz="1600" dirty="0" smtClean="0"/>
              <a:t>cultura</a:t>
            </a:r>
            <a:r>
              <a:rPr lang="es-ES" sz="1600" dirty="0"/>
              <a:t>)</a:t>
            </a:r>
            <a:r>
              <a:rPr lang="es-ES" sz="1600" dirty="0" smtClean="0"/>
              <a:t>.</a:t>
            </a:r>
            <a:endParaRPr lang="es-ES" sz="1600" dirty="0"/>
          </a:p>
          <a:p>
            <a:r>
              <a:rPr lang="es-ES" sz="1600" dirty="0"/>
              <a:t>Mayor capacidad </a:t>
            </a:r>
            <a:r>
              <a:rPr lang="es-ES" sz="1600" dirty="0" smtClean="0"/>
              <a:t>craneal</a:t>
            </a:r>
            <a:r>
              <a:rPr lang="es-ES" sz="1600" dirty="0"/>
              <a:t> </a:t>
            </a:r>
            <a:r>
              <a:rPr lang="es-ES" sz="1600" dirty="0" smtClean="0"/>
              <a:t>600</a:t>
            </a:r>
            <a:r>
              <a:rPr lang="es-ES" sz="1600" dirty="0"/>
              <a:t> cm³.</a:t>
            </a:r>
          </a:p>
          <a:p>
            <a:endParaRPr lang="es-ES" sz="1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err="1" smtClean="0"/>
              <a:t>Habilis</a:t>
            </a:r>
            <a:endParaRPr lang="es-ES" dirty="0"/>
          </a:p>
        </p:txBody>
      </p:sp>
      <p:pic>
        <p:nvPicPr>
          <p:cNvPr id="4" name="3 Marcador de contenido" descr="220px-Homo_habilis_-_forensic_facial_reconstruction.png"/>
          <p:cNvPicPr>
            <a:picLocks noGrp="1" noChangeAspect="1"/>
          </p:cNvPicPr>
          <p:nvPr>
            <p:ph idx="1"/>
          </p:nvPr>
        </p:nvPicPr>
        <p:blipFill>
          <a:blip r:embed="rId2"/>
          <a:stretch>
            <a:fillRect/>
          </a:stretch>
        </p:blipFill>
        <p:spPr>
          <a:xfrm>
            <a:off x="928662" y="1714488"/>
            <a:ext cx="2793651" cy="3314286"/>
          </a:xfrm>
        </p:spPr>
      </p:pic>
      <p:pic>
        <p:nvPicPr>
          <p:cNvPr id="5" name="4 Imagen" descr="220px-MEH_Homo_habilis_29-04-2012_11-50-21_2320x2980.JPG"/>
          <p:cNvPicPr>
            <a:picLocks noChangeAspect="1"/>
          </p:cNvPicPr>
          <p:nvPr/>
        </p:nvPicPr>
        <p:blipFill>
          <a:blip r:embed="rId3"/>
          <a:stretch>
            <a:fillRect/>
          </a:stretch>
        </p:blipFill>
        <p:spPr>
          <a:xfrm>
            <a:off x="4929190" y="1714488"/>
            <a:ext cx="2794000" cy="35941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Homo </a:t>
            </a:r>
            <a:r>
              <a:rPr lang="es-ES" dirty="0" err="1" smtClean="0"/>
              <a:t>ergaster</a:t>
            </a:r>
            <a:endParaRPr lang="es-ES" dirty="0"/>
          </a:p>
        </p:txBody>
      </p:sp>
      <p:sp>
        <p:nvSpPr>
          <p:cNvPr id="3" name="2 Marcador de contenido"/>
          <p:cNvSpPr>
            <a:spLocks noGrp="1"/>
          </p:cNvSpPr>
          <p:nvPr>
            <p:ph idx="1"/>
          </p:nvPr>
        </p:nvSpPr>
        <p:spPr/>
        <p:txBody>
          <a:bodyPr>
            <a:normAutofit fontScale="77500" lnSpcReduction="20000"/>
          </a:bodyPr>
          <a:lstStyle/>
          <a:p>
            <a:pPr algn="just"/>
            <a:r>
              <a:rPr lang="es-ES" b="1" i="1" dirty="0"/>
              <a:t>Homo </a:t>
            </a:r>
            <a:r>
              <a:rPr lang="es-ES" b="1" i="1" dirty="0" err="1"/>
              <a:t>ergaster</a:t>
            </a:r>
            <a:r>
              <a:rPr lang="es-ES" dirty="0"/>
              <a:t> es un homínido extinto, propio de África. Se estima que vivió hace entre 1,9 y 1,4 millones de años, </a:t>
            </a:r>
            <a:r>
              <a:rPr lang="es-ES" dirty="0" smtClean="0"/>
              <a:t>en el</a:t>
            </a:r>
            <a:r>
              <a:rPr lang="es-ES" dirty="0"/>
              <a:t> </a:t>
            </a:r>
            <a:r>
              <a:rPr lang="es-ES" dirty="0" err="1"/>
              <a:t>Calabriense</a:t>
            </a:r>
            <a:r>
              <a:rPr lang="es-ES" dirty="0"/>
              <a:t> </a:t>
            </a:r>
            <a:r>
              <a:rPr lang="es-ES" dirty="0" smtClean="0"/>
              <a:t>.</a:t>
            </a:r>
            <a:endParaRPr lang="es-ES" dirty="0"/>
          </a:p>
          <a:p>
            <a:r>
              <a:rPr lang="es-ES" dirty="0"/>
              <a:t>Sus primeros restos fueron encontrados en </a:t>
            </a:r>
            <a:r>
              <a:rPr lang="es-ES" dirty="0" smtClean="0"/>
              <a:t>1975</a:t>
            </a:r>
            <a:r>
              <a:rPr lang="es-ES" dirty="0"/>
              <a:t> </a:t>
            </a:r>
            <a:r>
              <a:rPr lang="es-ES" dirty="0" smtClean="0"/>
              <a:t>en</a:t>
            </a:r>
            <a:r>
              <a:rPr lang="es-ES" dirty="0"/>
              <a:t> </a:t>
            </a:r>
            <a:r>
              <a:rPr lang="es-ES" dirty="0" smtClean="0"/>
              <a:t>Kenia; </a:t>
            </a:r>
            <a:r>
              <a:rPr lang="es-ES" dirty="0"/>
              <a:t>se trata de, al menos, dos </a:t>
            </a:r>
            <a:r>
              <a:rPr lang="es-ES" dirty="0" smtClean="0"/>
              <a:t>cráneos</a:t>
            </a:r>
            <a:r>
              <a:rPr lang="es-ES" dirty="0"/>
              <a:t> de hace 1,75 millones de años cuyo cerebro tenía un tamaño estimado en unos 850 cm³</a:t>
            </a:r>
            <a:r>
              <a:rPr lang="es-ES" dirty="0" smtClean="0"/>
              <a:t>.</a:t>
            </a:r>
          </a:p>
          <a:p>
            <a:pPr algn="just"/>
            <a:r>
              <a:rPr lang="es-ES" dirty="0" smtClean="0"/>
              <a:t> </a:t>
            </a:r>
            <a:r>
              <a:rPr lang="es-ES" dirty="0"/>
              <a:t>En 1984, fue descubierto en </a:t>
            </a:r>
            <a:r>
              <a:rPr lang="es-ES" dirty="0" err="1"/>
              <a:t>Nariokotome</a:t>
            </a:r>
            <a:r>
              <a:rPr lang="es-ES" dirty="0"/>
              <a:t>, cerca al lago </a:t>
            </a:r>
            <a:r>
              <a:rPr lang="es-ES" dirty="0" err="1"/>
              <a:t>Turkana</a:t>
            </a:r>
            <a:r>
              <a:rPr lang="es-ES" dirty="0"/>
              <a:t> (Kenia), el esqueleto completo de un individuo de unos 11 años, 1,60 m de estatura y cerebro de 880 cm³, con una antigüedad de 1,6 millones de años; se conoce como el niño de </a:t>
            </a:r>
            <a:r>
              <a:rPr lang="es-ES" dirty="0" err="1"/>
              <a:t>Nariokotome</a:t>
            </a:r>
            <a:r>
              <a:rPr lang="es-ES" dirty="0"/>
              <a:t>.</a:t>
            </a:r>
          </a:p>
          <a:p>
            <a:endParaRPr lang="es-E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err="1" smtClean="0"/>
              <a:t>Ergaster</a:t>
            </a:r>
            <a:endParaRPr lang="es-ES" dirty="0"/>
          </a:p>
        </p:txBody>
      </p:sp>
      <p:pic>
        <p:nvPicPr>
          <p:cNvPr id="4" name="3 Marcador de contenido" descr="250px-Homo_ergaster.jpg"/>
          <p:cNvPicPr>
            <a:picLocks noGrp="1" noChangeAspect="1"/>
          </p:cNvPicPr>
          <p:nvPr>
            <p:ph idx="1"/>
          </p:nvPr>
        </p:nvPicPr>
        <p:blipFill>
          <a:blip r:embed="rId2"/>
          <a:stretch>
            <a:fillRect/>
          </a:stretch>
        </p:blipFill>
        <p:spPr>
          <a:xfrm>
            <a:off x="5286391" y="1600201"/>
            <a:ext cx="2714633" cy="3257560"/>
          </a:xfrm>
        </p:spPr>
      </p:pic>
      <p:sp>
        <p:nvSpPr>
          <p:cNvPr id="5" name="4 Rectángulo"/>
          <p:cNvSpPr/>
          <p:nvPr/>
        </p:nvSpPr>
        <p:spPr>
          <a:xfrm>
            <a:off x="785786" y="1857364"/>
            <a:ext cx="4572000" cy="1200329"/>
          </a:xfrm>
          <a:prstGeom prst="rect">
            <a:avLst/>
          </a:prstGeom>
        </p:spPr>
        <p:txBody>
          <a:bodyPr>
            <a:spAutoFit/>
          </a:bodyPr>
          <a:lstStyle/>
          <a:p>
            <a:r>
              <a:rPr lang="es-ES" dirty="0"/>
              <a:t>La talla y proporción del cuerpo es similar a la nuestra</a:t>
            </a:r>
          </a:p>
          <a:p>
            <a:r>
              <a:rPr lang="es-ES" dirty="0"/>
              <a:t>El cerebro sufre un aumento importante, rondando los 850 cm³</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Homo </a:t>
            </a:r>
            <a:r>
              <a:rPr lang="es-ES" dirty="0" err="1" smtClean="0"/>
              <a:t>erectus</a:t>
            </a:r>
            <a:endParaRPr lang="es-ES" dirty="0"/>
          </a:p>
        </p:txBody>
      </p:sp>
      <p:sp>
        <p:nvSpPr>
          <p:cNvPr id="3" name="2 Marcador de contenido"/>
          <p:cNvSpPr>
            <a:spLocks noGrp="1"/>
          </p:cNvSpPr>
          <p:nvPr>
            <p:ph sz="half" idx="1"/>
          </p:nvPr>
        </p:nvSpPr>
        <p:spPr>
          <a:xfrm>
            <a:off x="457200" y="1600200"/>
            <a:ext cx="4257676" cy="4829196"/>
          </a:xfrm>
        </p:spPr>
        <p:txBody>
          <a:bodyPr>
            <a:noAutofit/>
          </a:bodyPr>
          <a:lstStyle/>
          <a:p>
            <a:pPr algn="just"/>
            <a:r>
              <a:rPr lang="es-ES" sz="1300" b="1" i="1" dirty="0"/>
              <a:t>Homo </a:t>
            </a:r>
            <a:r>
              <a:rPr lang="es-ES" sz="1300" b="1" i="1" dirty="0" err="1"/>
              <a:t>erectus</a:t>
            </a:r>
            <a:r>
              <a:rPr lang="es-ES" sz="1300" dirty="0"/>
              <a:t> es un </a:t>
            </a:r>
            <a:r>
              <a:rPr lang="es-ES" sz="1300" dirty="0" smtClean="0"/>
              <a:t>homínido</a:t>
            </a:r>
            <a:r>
              <a:rPr lang="es-ES" sz="1300" dirty="0"/>
              <a:t> </a:t>
            </a:r>
            <a:r>
              <a:rPr lang="es-ES" sz="1300" dirty="0" smtClean="0"/>
              <a:t>extinto </a:t>
            </a:r>
            <a:r>
              <a:rPr lang="es-ES" sz="1300" dirty="0"/>
              <a:t>que vivió entre 1,9 millones de años y 70 000 años antes del presente —si se vincula su </a:t>
            </a:r>
            <a:r>
              <a:rPr lang="es-ES" sz="1300" dirty="0" smtClean="0"/>
              <a:t>extinción a la teoría de la catástrofe de Toba. </a:t>
            </a:r>
            <a:r>
              <a:rPr lang="es-ES" sz="1300" dirty="0"/>
              <a:t>Los </a:t>
            </a:r>
            <a:r>
              <a:rPr lang="es-ES" sz="1300" i="1" dirty="0"/>
              <a:t>Homo </a:t>
            </a:r>
            <a:r>
              <a:rPr lang="es-ES" sz="1300" i="1" dirty="0" err="1"/>
              <a:t>erectus</a:t>
            </a:r>
            <a:r>
              <a:rPr lang="es-ES" sz="1300" dirty="0"/>
              <a:t> clásicos habitaron en Asia oriental (</a:t>
            </a:r>
            <a:r>
              <a:rPr lang="es-ES" sz="1300" dirty="0" smtClean="0"/>
              <a:t>China e Indonesia. </a:t>
            </a:r>
            <a:endParaRPr lang="es-ES" sz="1300" dirty="0"/>
          </a:p>
          <a:p>
            <a:pPr algn="just"/>
            <a:r>
              <a:rPr lang="es-ES" sz="1300" dirty="0"/>
              <a:t>Una característica principal de </a:t>
            </a:r>
            <a:r>
              <a:rPr lang="es-ES" sz="1300" i="1" dirty="0"/>
              <a:t>Homo </a:t>
            </a:r>
            <a:r>
              <a:rPr lang="es-ES" sz="1300" i="1" dirty="0" err="1"/>
              <a:t>erectus</a:t>
            </a:r>
            <a:r>
              <a:rPr lang="es-ES" sz="1300" dirty="0"/>
              <a:t> es la «forma de la bóveda craneal, [...] relativamente baja y angular», con un marcado toro </a:t>
            </a:r>
            <a:r>
              <a:rPr lang="es-ES" sz="1300" dirty="0" err="1"/>
              <a:t>supraorbitario</a:t>
            </a:r>
            <a:r>
              <a:rPr lang="es-ES" sz="1300" dirty="0"/>
              <a:t>, «una frente marcadamente huidiza, [...] y la anchura mayor en una posición muy baja</a:t>
            </a:r>
            <a:r>
              <a:rPr lang="es-ES" sz="1300" dirty="0" smtClean="0"/>
              <a:t>.»</a:t>
            </a:r>
            <a:r>
              <a:rPr lang="es-ES" sz="1300" dirty="0"/>
              <a:t> El volumen craneal, muy variable, fue aumentando a lo largo de su dilatada historia. Tenía una capacidad mayor que la del </a:t>
            </a:r>
            <a:r>
              <a:rPr lang="es-ES" sz="1300" i="1" dirty="0"/>
              <a:t>Homo </a:t>
            </a:r>
            <a:r>
              <a:rPr lang="es-ES" sz="1300" i="1" dirty="0" err="1" smtClean="0"/>
              <a:t>habilis</a:t>
            </a:r>
            <a:r>
              <a:rPr lang="es-ES" sz="1300" dirty="0" smtClean="0"/>
              <a:t>. </a:t>
            </a:r>
            <a:r>
              <a:rPr lang="es-ES" sz="1300" dirty="0"/>
              <a:t>Los primeros restos que se encontraron del Hombre de Java muestran una capacidad craneal de 850 cm</a:t>
            </a:r>
            <a:r>
              <a:rPr lang="es-ES" sz="1300" baseline="30000" dirty="0"/>
              <a:t>3</a:t>
            </a:r>
            <a:r>
              <a:rPr lang="es-ES" sz="1300" dirty="0"/>
              <a:t>, mientras que los que se encontraron posteriormente llegan a los 1100 cm</a:t>
            </a:r>
            <a:r>
              <a:rPr lang="es-ES" sz="1300" baseline="30000" dirty="0"/>
              <a:t>3</a:t>
            </a:r>
            <a:r>
              <a:rPr lang="es-ES" sz="1300" dirty="0" smtClean="0"/>
              <a:t>.</a:t>
            </a:r>
            <a:r>
              <a:rPr lang="es-ES" sz="1300" dirty="0"/>
              <a:t> Poseía una fuerte mandíbula sin mentón, pero de dientes relativamente pequeños. Presentaba un mayor dimorfismo sexual que en el hombre moderno.</a:t>
            </a:r>
          </a:p>
          <a:p>
            <a:pPr algn="just"/>
            <a:r>
              <a:rPr lang="es-ES" sz="1300" dirty="0"/>
              <a:t>Era muy robusto y tenía una talla elevada, hasta 1,80 m de medida.</a:t>
            </a:r>
          </a:p>
          <a:p>
            <a:pPr algn="just"/>
            <a:r>
              <a:rPr lang="es-ES" sz="1300" dirty="0"/>
              <a:t>Producía industria </a:t>
            </a:r>
            <a:r>
              <a:rPr lang="es-ES" sz="1300" dirty="0" smtClean="0"/>
              <a:t>lítica y </a:t>
            </a:r>
            <a:r>
              <a:rPr lang="es-ES" sz="1300" dirty="0"/>
              <a:t>probablemente dominaba el fuego.</a:t>
            </a:r>
          </a:p>
        </p:txBody>
      </p:sp>
      <p:pic>
        <p:nvPicPr>
          <p:cNvPr id="5" name="4 Marcador de contenido" descr="250px-Homme_de_Tautavel_01-08.jpg"/>
          <p:cNvPicPr>
            <a:picLocks noGrp="1" noChangeAspect="1"/>
          </p:cNvPicPr>
          <p:nvPr>
            <p:ph sz="half" idx="2"/>
          </p:nvPr>
        </p:nvPicPr>
        <p:blipFill>
          <a:blip r:embed="rId2"/>
          <a:stretch>
            <a:fillRect/>
          </a:stretch>
        </p:blipFill>
        <p:spPr>
          <a:xfrm>
            <a:off x="5080000" y="1608931"/>
            <a:ext cx="3175000" cy="4508500"/>
          </a:xfr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Homo </a:t>
            </a:r>
            <a:r>
              <a:rPr lang="es-ES" dirty="0" err="1" smtClean="0"/>
              <a:t>antecessor</a:t>
            </a:r>
            <a:endParaRPr lang="es-ES" dirty="0"/>
          </a:p>
        </p:txBody>
      </p:sp>
      <p:sp>
        <p:nvSpPr>
          <p:cNvPr id="3" name="2 Marcador de contenido"/>
          <p:cNvSpPr>
            <a:spLocks noGrp="1"/>
          </p:cNvSpPr>
          <p:nvPr>
            <p:ph sz="half" idx="1"/>
          </p:nvPr>
        </p:nvSpPr>
        <p:spPr/>
        <p:txBody>
          <a:bodyPr>
            <a:noAutofit/>
          </a:bodyPr>
          <a:lstStyle/>
          <a:p>
            <a:pPr algn="just"/>
            <a:r>
              <a:rPr lang="es-ES" sz="2400" b="1" i="1" dirty="0"/>
              <a:t>Homo </a:t>
            </a:r>
            <a:r>
              <a:rPr lang="es-ES" sz="2400" b="1" i="1" dirty="0" err="1"/>
              <a:t>antecessor</a:t>
            </a:r>
            <a:r>
              <a:rPr lang="es-ES" sz="2400" dirty="0"/>
              <a:t> es una </a:t>
            </a:r>
            <a:r>
              <a:rPr lang="es-ES" sz="2400" dirty="0" smtClean="0"/>
              <a:t>especie</a:t>
            </a:r>
            <a:r>
              <a:rPr lang="es-ES" sz="2400" dirty="0"/>
              <a:t> </a:t>
            </a:r>
            <a:r>
              <a:rPr lang="es-ES" sz="2400" dirty="0" smtClean="0"/>
              <a:t>extinta</a:t>
            </a:r>
            <a:r>
              <a:rPr lang="es-ES" sz="2400" dirty="0"/>
              <a:t> perteneciente al género </a:t>
            </a:r>
            <a:r>
              <a:rPr lang="es-ES" sz="2400" i="1" dirty="0"/>
              <a:t>Homo</a:t>
            </a:r>
            <a:r>
              <a:rPr lang="es-ES" sz="2400" dirty="0"/>
              <a:t>, considerada la especie homínida más antigua de </a:t>
            </a:r>
            <a:r>
              <a:rPr lang="es-ES" sz="2400" dirty="0" smtClean="0"/>
              <a:t>Europa. Eran </a:t>
            </a:r>
            <a:r>
              <a:rPr lang="es-ES" sz="2400" dirty="0"/>
              <a:t>individuos altos, fuertes, con rostro de rasgos arcaicos y </a:t>
            </a:r>
            <a:r>
              <a:rPr lang="es-ES" sz="2400" dirty="0" smtClean="0"/>
              <a:t>cerebro</a:t>
            </a:r>
            <a:r>
              <a:rPr lang="es-ES" sz="2400" dirty="0"/>
              <a:t> más pequeño que el del ser humano actual, y con menos </a:t>
            </a:r>
            <a:r>
              <a:rPr lang="es-ES" sz="2400" dirty="0" smtClean="0"/>
              <a:t>circunvoluciones</a:t>
            </a:r>
            <a:r>
              <a:rPr lang="es-ES" sz="2400" dirty="0"/>
              <a:t> </a:t>
            </a:r>
            <a:r>
              <a:rPr lang="es-ES" sz="2400" dirty="0" smtClean="0"/>
              <a:t>cerebrales</a:t>
            </a:r>
            <a:r>
              <a:rPr lang="es-ES" sz="2400" dirty="0"/>
              <a:t>.</a:t>
            </a:r>
          </a:p>
        </p:txBody>
      </p:sp>
      <p:sp>
        <p:nvSpPr>
          <p:cNvPr id="4" name="3 Marcador de contenido"/>
          <p:cNvSpPr>
            <a:spLocks noGrp="1"/>
          </p:cNvSpPr>
          <p:nvPr>
            <p:ph sz="half" idx="2"/>
          </p:nvPr>
        </p:nvSpPr>
        <p:spPr/>
        <p:txBody>
          <a:bodyPr>
            <a:normAutofit fontScale="85000" lnSpcReduction="10000"/>
          </a:bodyPr>
          <a:lstStyle/>
          <a:p>
            <a:pPr algn="just"/>
            <a:r>
              <a:rPr lang="es-ES" dirty="0" smtClean="0"/>
              <a:t>Los </a:t>
            </a:r>
            <a:r>
              <a:rPr lang="es-ES" dirty="0"/>
              <a:t>restos fueron hallados en 2007 en la Sima del Elefante, yacimiento situado a unos 200 metros de la Gran </a:t>
            </a:r>
            <a:r>
              <a:rPr lang="es-ES" dirty="0" smtClean="0"/>
              <a:t>Dolina. Sin </a:t>
            </a:r>
            <a:r>
              <a:rPr lang="es-ES" dirty="0"/>
              <a:t>embargo el estudio detallado de la mandíbula, que presenta características en la dentición y la sínfisis que la aproximan a los </a:t>
            </a:r>
            <a:r>
              <a:rPr lang="es-ES" i="1" dirty="0"/>
              <a:t>Homo</a:t>
            </a:r>
            <a:r>
              <a:rPr lang="es-ES" dirty="0"/>
              <a:t> más antiguos de África y de </a:t>
            </a:r>
            <a:r>
              <a:rPr lang="es-ES" dirty="0" err="1"/>
              <a:t>Dmanisi</a:t>
            </a:r>
            <a:r>
              <a:rPr lang="es-ES" dirty="0"/>
              <a:t> (Georgia</a:t>
            </a:r>
            <a:r>
              <a:rPr lang="es-ES" dirty="0" smtClean="0"/>
              <a:t>).</a:t>
            </a:r>
            <a:endParaRPr lang="es-E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err="1" smtClean="0"/>
              <a:t>Antecessor</a:t>
            </a:r>
            <a:endParaRPr lang="es-ES" dirty="0"/>
          </a:p>
        </p:txBody>
      </p:sp>
      <p:pic>
        <p:nvPicPr>
          <p:cNvPr id="4" name="3 Marcador de contenido" descr="220px-Dolina-Pano-3.jpg"/>
          <p:cNvPicPr>
            <a:picLocks noGrp="1" noChangeAspect="1"/>
          </p:cNvPicPr>
          <p:nvPr>
            <p:ph idx="1"/>
          </p:nvPr>
        </p:nvPicPr>
        <p:blipFill>
          <a:blip r:embed="rId2"/>
          <a:stretch>
            <a:fillRect/>
          </a:stretch>
        </p:blipFill>
        <p:spPr>
          <a:xfrm>
            <a:off x="1571604" y="2071678"/>
            <a:ext cx="2011680" cy="3493008"/>
          </a:xfrm>
        </p:spPr>
      </p:pic>
      <p:pic>
        <p:nvPicPr>
          <p:cNvPr id="5" name="4 Imagen" descr="220px-MEH_Homo_habilis_29-04-2012_11-50-21_2320x2980.JPG"/>
          <p:cNvPicPr>
            <a:picLocks noChangeAspect="1"/>
          </p:cNvPicPr>
          <p:nvPr/>
        </p:nvPicPr>
        <p:blipFill>
          <a:blip r:embed="rId3"/>
          <a:stretch>
            <a:fillRect/>
          </a:stretch>
        </p:blipFill>
        <p:spPr>
          <a:xfrm>
            <a:off x="4714876" y="1714488"/>
            <a:ext cx="3286148" cy="4227181"/>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err="1" smtClean="0"/>
              <a:t>Neardenthalensis</a:t>
            </a:r>
            <a:endParaRPr lang="es-ES" dirty="0"/>
          </a:p>
        </p:txBody>
      </p:sp>
      <p:sp>
        <p:nvSpPr>
          <p:cNvPr id="3" name="2 Marcador de contenido"/>
          <p:cNvSpPr>
            <a:spLocks noGrp="1"/>
          </p:cNvSpPr>
          <p:nvPr>
            <p:ph idx="1"/>
          </p:nvPr>
        </p:nvSpPr>
        <p:spPr/>
        <p:txBody>
          <a:bodyPr>
            <a:normAutofit fontScale="55000" lnSpcReduction="20000"/>
          </a:bodyPr>
          <a:lstStyle/>
          <a:p>
            <a:r>
              <a:rPr lang="es-ES" dirty="0"/>
              <a:t>El </a:t>
            </a:r>
            <a:r>
              <a:rPr lang="es-ES" b="1" dirty="0"/>
              <a:t>hombre de </a:t>
            </a:r>
            <a:r>
              <a:rPr lang="es-ES" b="1" dirty="0" smtClean="0"/>
              <a:t>Neandertal</a:t>
            </a:r>
            <a:r>
              <a:rPr lang="es-ES" dirty="0"/>
              <a:t> (</a:t>
            </a:r>
            <a:r>
              <a:rPr lang="es-ES" b="1" i="1" dirty="0"/>
              <a:t>Homo </a:t>
            </a:r>
            <a:r>
              <a:rPr lang="es-ES" b="1" i="1" dirty="0" err="1"/>
              <a:t>neanderthalensis</a:t>
            </a:r>
            <a:r>
              <a:rPr lang="es-ES" dirty="0"/>
              <a:t> u </a:t>
            </a:r>
            <a:r>
              <a:rPr lang="es-ES" b="1" i="1" dirty="0"/>
              <a:t>Homo sapiens </a:t>
            </a:r>
            <a:r>
              <a:rPr lang="es-ES" b="1" i="1" dirty="0" err="1"/>
              <a:t>neanderthalensis</a:t>
            </a:r>
            <a:r>
              <a:rPr lang="es-ES" dirty="0"/>
              <a:t>) es una especie extinta del </a:t>
            </a:r>
            <a:r>
              <a:rPr lang="es-ES" dirty="0" smtClean="0"/>
              <a:t>género </a:t>
            </a:r>
            <a:r>
              <a:rPr lang="es-ES" i="1" dirty="0" smtClean="0"/>
              <a:t>Homo </a:t>
            </a:r>
            <a:r>
              <a:rPr lang="es-ES" dirty="0" smtClean="0"/>
              <a:t>que </a:t>
            </a:r>
            <a:r>
              <a:rPr lang="es-ES" dirty="0"/>
              <a:t>habitó Europa y partes de Asia occidental desde hace 230 000 hasta 28 000 años </a:t>
            </a:r>
            <a:r>
              <a:rPr lang="es-ES" dirty="0" smtClean="0"/>
              <a:t>atrás. La </a:t>
            </a:r>
            <a:r>
              <a:rPr lang="es-ES" dirty="0"/>
              <a:t>comparación del genoma de los neandertales y los humanos modernos apunta a un origen común de las dos especies y a una hibridación posterior entre ellas hace unos 100 000 años</a:t>
            </a:r>
            <a:r>
              <a:rPr lang="es-ES" dirty="0" smtClean="0"/>
              <a:t>.</a:t>
            </a:r>
            <a:endParaRPr lang="es-ES" dirty="0"/>
          </a:p>
          <a:p>
            <a:r>
              <a:rPr lang="es-ES" dirty="0"/>
              <a:t>Anatómicamente, los esqueletos neandertales son robustos, con un tórax ancho y extremidades cortas. El cráneo se distingue por los arcos </a:t>
            </a:r>
            <a:r>
              <a:rPr lang="es-ES" dirty="0" err="1"/>
              <a:t>supraorbitarios</a:t>
            </a:r>
            <a:r>
              <a:rPr lang="es-ES" dirty="0"/>
              <a:t> prominentes, </a:t>
            </a:r>
            <a:r>
              <a:rPr lang="es-ES" dirty="0" smtClean="0"/>
              <a:t>frente</a:t>
            </a:r>
            <a:r>
              <a:rPr lang="es-ES" dirty="0"/>
              <a:t> </a:t>
            </a:r>
            <a:r>
              <a:rPr lang="es-ES" dirty="0" smtClean="0"/>
              <a:t>baja </a:t>
            </a:r>
            <a:r>
              <a:rPr lang="es-ES" dirty="0"/>
              <a:t>e inclinada, la ausencia de mentón y una capacidad craneal comparable o superior a la de los hombres modernos. Los estudios anatómicos y genéticos no han descartado que poseyeran la facultad del lenguaje hablado.</a:t>
            </a:r>
          </a:p>
          <a:p>
            <a:r>
              <a:rPr lang="es-ES" dirty="0" smtClean="0"/>
              <a:t>Los </a:t>
            </a:r>
            <a:r>
              <a:rPr lang="es-ES" dirty="0"/>
              <a:t>neandertales eran omnívoros y posiblemente practicaban el canibalismo. En los yacimientos más tardíos se ha hallado evidencia de ceremonias fúnebres y sencillos objetos con posible valor artístico.</a:t>
            </a:r>
          </a:p>
          <a:p>
            <a:r>
              <a:rPr lang="es-ES" dirty="0"/>
              <a:t>Se desconocen las causas exactas de su extinción; entre las hipótesis consideradas, varias guardan relación con la expansión de </a:t>
            </a:r>
            <a:r>
              <a:rPr lang="es-ES" i="1" dirty="0"/>
              <a:t>Homo sapiens </a:t>
            </a:r>
            <a:r>
              <a:rPr lang="es-ES" i="1" dirty="0" err="1"/>
              <a:t>sapiens</a:t>
            </a:r>
            <a:r>
              <a:rPr lang="es-ES" dirty="0"/>
              <a:t> en Eurasia, o por los cambios ambientales ligados a cambios de clima.</a:t>
            </a:r>
          </a:p>
          <a:p>
            <a:endParaRPr lang="es-E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err="1" smtClean="0"/>
              <a:t>Neardenthalensis</a:t>
            </a:r>
            <a:endParaRPr lang="es-ES" dirty="0"/>
          </a:p>
        </p:txBody>
      </p:sp>
      <p:pic>
        <p:nvPicPr>
          <p:cNvPr id="4" name="3 Marcador de contenido" descr="250px-Range_of_Homo_neanderthalensis.png"/>
          <p:cNvPicPr>
            <a:picLocks noGrp="1" noChangeAspect="1"/>
          </p:cNvPicPr>
          <p:nvPr>
            <p:ph idx="1"/>
          </p:nvPr>
        </p:nvPicPr>
        <p:blipFill>
          <a:blip r:embed="rId2"/>
          <a:stretch>
            <a:fillRect/>
          </a:stretch>
        </p:blipFill>
        <p:spPr>
          <a:xfrm>
            <a:off x="1071538" y="2714620"/>
            <a:ext cx="3451838" cy="1643074"/>
          </a:xfrm>
        </p:spPr>
      </p:pic>
      <p:pic>
        <p:nvPicPr>
          <p:cNvPr id="5" name="4 Imagen" descr="220px-Homo_sapiens_neanderthalensis.jpg"/>
          <p:cNvPicPr>
            <a:picLocks noChangeAspect="1"/>
          </p:cNvPicPr>
          <p:nvPr/>
        </p:nvPicPr>
        <p:blipFill>
          <a:blip r:embed="rId3"/>
          <a:stretch>
            <a:fillRect/>
          </a:stretch>
        </p:blipFill>
        <p:spPr>
          <a:xfrm>
            <a:off x="4928700" y="1596314"/>
            <a:ext cx="3000886" cy="383295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Antropología cultural</a:t>
            </a:r>
            <a:endParaRPr lang="es-ES" dirty="0"/>
          </a:p>
        </p:txBody>
      </p:sp>
      <p:sp>
        <p:nvSpPr>
          <p:cNvPr id="3" name="2 Marcador de contenido"/>
          <p:cNvSpPr>
            <a:spLocks noGrp="1"/>
          </p:cNvSpPr>
          <p:nvPr>
            <p:ph idx="1"/>
          </p:nvPr>
        </p:nvSpPr>
        <p:spPr/>
        <p:txBody>
          <a:bodyPr>
            <a:normAutofit fontScale="85000" lnSpcReduction="20000"/>
          </a:bodyPr>
          <a:lstStyle/>
          <a:p>
            <a:pPr algn="just"/>
            <a:r>
              <a:rPr lang="es-ES" dirty="0" smtClean="0"/>
              <a:t>Disciplina que estudia las sociedades </a:t>
            </a:r>
            <a:r>
              <a:rPr lang="es-ES" dirty="0" err="1" smtClean="0"/>
              <a:t>preestatales</a:t>
            </a:r>
            <a:r>
              <a:rPr lang="es-ES" dirty="0" smtClean="0"/>
              <a:t>, en tanto que aún no hayan sido insertadas en la civilización. Se la denomina también Antropología cultural, pues estudia la cultura considerada como «todo complejo» según la famosa definición de Eduardo B. </a:t>
            </a:r>
            <a:r>
              <a:rPr lang="es-ES" dirty="0" err="1" smtClean="0"/>
              <a:t>Tylor</a:t>
            </a:r>
            <a:r>
              <a:rPr lang="es-ES" dirty="0" smtClean="0"/>
              <a:t>. Pretende presentarse como la antropología genuina, como «ciencia general del hombre», pero está obligada a ser una disciplina sectorial, en competencia con otras disciplinas positivas que no pueden dar cuenta de la Idea de Hombre, analizada en el contexto más correcto de una Antropología filosófica.</a:t>
            </a:r>
            <a:endParaRPr lang="es-E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La Antropología como etnología</a:t>
            </a:r>
            <a:endParaRPr lang="es-ES" dirty="0"/>
          </a:p>
        </p:txBody>
      </p:sp>
      <p:sp>
        <p:nvSpPr>
          <p:cNvPr id="3" name="2 Marcador de contenido"/>
          <p:cNvSpPr>
            <a:spLocks noGrp="1"/>
          </p:cNvSpPr>
          <p:nvPr>
            <p:ph idx="1"/>
          </p:nvPr>
        </p:nvSpPr>
        <p:spPr/>
        <p:txBody>
          <a:bodyPr>
            <a:normAutofit fontScale="70000" lnSpcReduction="20000"/>
          </a:bodyPr>
          <a:lstStyle/>
          <a:p>
            <a:pPr algn="just"/>
            <a:r>
              <a:rPr lang="es-ES" dirty="0" smtClean="0"/>
              <a:t>Las sociedades humanas naturales (bandas, hordas, tribus) son aquellas sociedades que no han alcanzado la configuración de </a:t>
            </a:r>
            <a:r>
              <a:rPr lang="es-ES" b="1" dirty="0" smtClean="0"/>
              <a:t>sociedades políticas</a:t>
            </a:r>
            <a:r>
              <a:rPr lang="es-ES" dirty="0" smtClean="0"/>
              <a:t>. Se caracterizan por la convergencia en lo que se refiere a los objetivos de sus partes. Esto significa que los planes y programas de sus partes concuerdan. Las únicas divergencias que pueden existir son las divergencias entre individuos, o bien entre individuos y grupos. Las sociedades naturales son sociedades </a:t>
            </a:r>
            <a:r>
              <a:rPr lang="es-ES" dirty="0" err="1" smtClean="0"/>
              <a:t>preestatales</a:t>
            </a:r>
            <a:r>
              <a:rPr lang="es-ES" dirty="0" smtClean="0"/>
              <a:t> en las que el control social se ejerce a través de presiones muy duras. Contrariamente a la tesis mantenida por muchas escuelas de pensamiento antropológico, no son sociedades igualitarias ya que existen en ellas funciones de mando. El paso de las sociedades naturales a las sociedades políticas tiene lugar cuando aparecen divergencias sociales (no individuales) objetivas, esto es, cuando los planes y programas de unas partes de la sociedad son incompatibles con los planes y programas de otra parte colectiva.</a:t>
            </a:r>
            <a:endParaRPr lang="es-E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3600" dirty="0" smtClean="0"/>
              <a:t>ESCUELAS DE ANTROPOLOGÍA CULTURAL</a:t>
            </a:r>
            <a:endParaRPr lang="es-ES" sz="3600" dirty="0"/>
          </a:p>
        </p:txBody>
      </p:sp>
      <p:sp>
        <p:nvSpPr>
          <p:cNvPr id="3" name="2 Marcador de contenido"/>
          <p:cNvSpPr>
            <a:spLocks noGrp="1"/>
          </p:cNvSpPr>
          <p:nvPr>
            <p:ph idx="1"/>
          </p:nvPr>
        </p:nvSpPr>
        <p:spPr/>
        <p:txBody>
          <a:bodyPr>
            <a:normAutofit/>
          </a:bodyPr>
          <a:lstStyle/>
          <a:p>
            <a:pPr algn="just"/>
            <a:r>
              <a:rPr lang="es-ES" dirty="0" smtClean="0"/>
              <a:t>FUNCIONALISTA: </a:t>
            </a:r>
            <a:r>
              <a:rPr lang="es-ES" dirty="0" err="1" smtClean="0"/>
              <a:t>M</a:t>
            </a:r>
            <a:r>
              <a:rPr lang="es-ES" dirty="0" err="1" smtClean="0"/>
              <a:t>alinowsky</a:t>
            </a:r>
            <a:r>
              <a:rPr lang="es-ES" dirty="0" smtClean="0"/>
              <a:t> y Frank Boas (de la jungla).</a:t>
            </a:r>
          </a:p>
          <a:p>
            <a:pPr algn="just"/>
            <a:r>
              <a:rPr lang="es-ES" dirty="0" smtClean="0"/>
              <a:t>EVOLUCIONISMO UNILINEAL: </a:t>
            </a:r>
            <a:r>
              <a:rPr lang="es-ES" i="1" dirty="0" smtClean="0"/>
              <a:t>Morgan.</a:t>
            </a:r>
          </a:p>
          <a:p>
            <a:pPr algn="just"/>
            <a:r>
              <a:rPr lang="es-ES" i="1" dirty="0" smtClean="0"/>
              <a:t>EVOLUCIONISMO PARTICULAR: </a:t>
            </a:r>
            <a:r>
              <a:rPr lang="es-ES" i="1" dirty="0" err="1" smtClean="0"/>
              <a:t>Steward</a:t>
            </a:r>
            <a:r>
              <a:rPr lang="es-ES" i="1" dirty="0" smtClean="0"/>
              <a:t>.</a:t>
            </a:r>
            <a:endParaRPr lang="es-ES" i="1" dirty="0" smtClean="0"/>
          </a:p>
          <a:p>
            <a:pPr algn="just"/>
            <a:r>
              <a:rPr lang="es-ES" dirty="0" smtClean="0"/>
              <a:t>MATERIALISMO CULTURAL: M. Harris.</a:t>
            </a:r>
          </a:p>
          <a:p>
            <a:pPr algn="just"/>
            <a:r>
              <a:rPr lang="es-ES" dirty="0" smtClean="0"/>
              <a:t>ESTRUCTURALISMO: Levy Strauss.</a:t>
            </a:r>
            <a:endParaRPr lang="es-E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FUNCIONALISMO</a:t>
            </a:r>
            <a:endParaRPr lang="es-ES" dirty="0"/>
          </a:p>
        </p:txBody>
      </p:sp>
      <p:sp>
        <p:nvSpPr>
          <p:cNvPr id="3" name="2 Marcador de contenido"/>
          <p:cNvSpPr>
            <a:spLocks noGrp="1"/>
          </p:cNvSpPr>
          <p:nvPr>
            <p:ph idx="1"/>
          </p:nvPr>
        </p:nvSpPr>
        <p:spPr/>
        <p:txBody>
          <a:bodyPr>
            <a:normAutofit fontScale="70000" lnSpcReduction="20000"/>
          </a:bodyPr>
          <a:lstStyle/>
          <a:p>
            <a:pPr algn="just"/>
            <a:r>
              <a:rPr lang="es-ES" dirty="0" smtClean="0"/>
              <a:t>La corriente antropológica, denominada Funcionalismo, surgió en Inglaterra (1930-1950), y nace como reacción al evolucionismo y al particularismo histórico.</a:t>
            </a:r>
            <a:br>
              <a:rPr lang="es-ES" dirty="0" smtClean="0"/>
            </a:br>
            <a:r>
              <a:rPr lang="es-ES" dirty="0" smtClean="0"/>
              <a:t>Para </a:t>
            </a:r>
            <a:r>
              <a:rPr lang="es-ES" dirty="0" err="1" smtClean="0"/>
              <a:t>Malinowski</a:t>
            </a:r>
            <a:r>
              <a:rPr lang="es-ES" dirty="0" smtClean="0"/>
              <a:t> la sociedad es un conjunto formado por cada civilización, costumbre, objeto, todas estas partes tienen una tarea que cumplir y una función vital, además de formar un todo único, coherente y orgánico (una sociedad es igual a un organismo), en el que cada elemento o rasgo sirve a la función del conjunto. Podemos deducir de esta frase que ningún aspecto cultural podrá llegar a entenderse si se separa de los otros aspectos que forman el todo, cultura. Por ejemplo </a:t>
            </a:r>
            <a:r>
              <a:rPr lang="es-ES" dirty="0" err="1" smtClean="0"/>
              <a:t>Malinowski</a:t>
            </a:r>
            <a:r>
              <a:rPr lang="es-ES" dirty="0" smtClean="0"/>
              <a:t> no podía estudiar la previsión de víveres sin haberlo relacionado con las bases económica, política, religión, que las une. La cultura es un todo</a:t>
            </a:r>
            <a:r>
              <a:rPr lang="es-ES" dirty="0" smtClean="0"/>
              <a:t>.</a:t>
            </a:r>
          </a:p>
          <a:p>
            <a:pPr algn="just"/>
            <a:r>
              <a:rPr lang="es-ES" i="1" dirty="0" smtClean="0"/>
              <a:t>“</a:t>
            </a:r>
            <a:r>
              <a:rPr lang="es-ES" i="1" dirty="0" smtClean="0"/>
              <a:t>Retaría </a:t>
            </a:r>
            <a:r>
              <a:rPr lang="es-ES" i="1" dirty="0" smtClean="0"/>
              <a:t>a cualquiera a que mencionase un objeto, actividad, símbolo que no estén incorporados a una u otra institución”</a:t>
            </a:r>
            <a:r>
              <a:rPr lang="es-ES" dirty="0" smtClean="0"/>
              <a:t> (</a:t>
            </a:r>
            <a:r>
              <a:rPr lang="es-ES" dirty="0" err="1" smtClean="0"/>
              <a:t>Malinowki</a:t>
            </a:r>
            <a:r>
              <a:rPr lang="es-ES" dirty="0" smtClean="0"/>
              <a:t>, 1984:14)</a:t>
            </a:r>
            <a:endParaRPr lang="es-E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FUNCIONALISMO</a:t>
            </a:r>
            <a:endParaRPr lang="es-ES" dirty="0"/>
          </a:p>
        </p:txBody>
      </p:sp>
      <p:sp>
        <p:nvSpPr>
          <p:cNvPr id="3" name="2 Marcador de contenido"/>
          <p:cNvSpPr>
            <a:spLocks noGrp="1"/>
          </p:cNvSpPr>
          <p:nvPr>
            <p:ph idx="1"/>
          </p:nvPr>
        </p:nvSpPr>
        <p:spPr/>
        <p:txBody>
          <a:bodyPr>
            <a:normAutofit fontScale="92500" lnSpcReduction="20000"/>
          </a:bodyPr>
          <a:lstStyle/>
          <a:p>
            <a:r>
              <a:rPr lang="es-ES" dirty="0" err="1" smtClean="0"/>
              <a:t>Malinowski</a:t>
            </a:r>
            <a:r>
              <a:rPr lang="es-ES" dirty="0" smtClean="0"/>
              <a:t> distingue a su vez siete necesidades básicas que se corresponden con otras tantas instituciones sociales. Las sietes necesidades básicas son:</a:t>
            </a:r>
            <a:br>
              <a:rPr lang="es-ES" dirty="0" smtClean="0"/>
            </a:br>
            <a:r>
              <a:rPr lang="es-ES" dirty="0" smtClean="0"/>
              <a:t>-Metabolismo</a:t>
            </a:r>
            <a:br>
              <a:rPr lang="es-ES" dirty="0" smtClean="0"/>
            </a:br>
            <a:r>
              <a:rPr lang="es-ES" dirty="0" smtClean="0"/>
              <a:t>-Reproducción</a:t>
            </a:r>
            <a:br>
              <a:rPr lang="es-ES" dirty="0" smtClean="0"/>
            </a:br>
            <a:r>
              <a:rPr lang="es-ES" dirty="0" smtClean="0"/>
              <a:t>-Bienestar corporal</a:t>
            </a:r>
            <a:br>
              <a:rPr lang="es-ES" dirty="0" smtClean="0"/>
            </a:br>
            <a:r>
              <a:rPr lang="es-ES" dirty="0" smtClean="0"/>
              <a:t>-Seguridad</a:t>
            </a:r>
            <a:br>
              <a:rPr lang="es-ES" dirty="0" smtClean="0"/>
            </a:br>
            <a:r>
              <a:rPr lang="es-ES" dirty="0" smtClean="0"/>
              <a:t>-Movimiento</a:t>
            </a:r>
            <a:br>
              <a:rPr lang="es-ES" dirty="0" smtClean="0"/>
            </a:br>
            <a:r>
              <a:rPr lang="es-ES" dirty="0" smtClean="0"/>
              <a:t>-Crecimiento</a:t>
            </a:r>
            <a:br>
              <a:rPr lang="es-ES" dirty="0" smtClean="0"/>
            </a:br>
            <a:r>
              <a:rPr lang="es-ES" dirty="0" smtClean="0"/>
              <a:t>-Salud.</a:t>
            </a:r>
            <a:endParaRPr lang="es-E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EVOLUCIONISMO UNILINEAL</a:t>
            </a:r>
            <a:endParaRPr lang="es-ES" dirty="0"/>
          </a:p>
        </p:txBody>
      </p:sp>
      <p:sp>
        <p:nvSpPr>
          <p:cNvPr id="3" name="2 Marcador de contenido"/>
          <p:cNvSpPr>
            <a:spLocks noGrp="1"/>
          </p:cNvSpPr>
          <p:nvPr>
            <p:ph idx="1"/>
          </p:nvPr>
        </p:nvSpPr>
        <p:spPr/>
        <p:txBody>
          <a:bodyPr>
            <a:normAutofit fontScale="92500" lnSpcReduction="10000"/>
          </a:bodyPr>
          <a:lstStyle/>
          <a:p>
            <a:r>
              <a:rPr lang="es-ES" sz="1800" dirty="0" smtClean="0"/>
              <a:t>Toda sociedad humana atraviesa de manera necesaria tres fases: salvajismo, barbarie y civilización. La </a:t>
            </a:r>
            <a:r>
              <a:rPr lang="es-ES" sz="1800" b="1" dirty="0" smtClean="0"/>
              <a:t>evolución</a:t>
            </a:r>
            <a:r>
              <a:rPr lang="es-ES" sz="1800" dirty="0" smtClean="0"/>
              <a:t> se manifiesta en la TECNOLOGÍA.</a:t>
            </a:r>
          </a:p>
          <a:p>
            <a:r>
              <a:rPr lang="es-ES" sz="1800" dirty="0" smtClean="0"/>
              <a:t>Salvajismo: arco y flecha, propio de las tribus polinesias.</a:t>
            </a:r>
          </a:p>
          <a:p>
            <a:r>
              <a:rPr lang="es-ES" sz="1800" dirty="0" smtClean="0"/>
              <a:t>Barbarismo: aparece la cerámica, domesticación del ganado. Tribus americanas.</a:t>
            </a:r>
            <a:endParaRPr lang="es-ES" sz="1800" dirty="0" smtClean="0"/>
          </a:p>
          <a:p>
            <a:r>
              <a:rPr lang="es-ES" sz="1800" dirty="0" smtClean="0"/>
              <a:t>Civilización: vino de la mano de Grecia, Roma.</a:t>
            </a:r>
          </a:p>
          <a:p>
            <a:r>
              <a:rPr lang="es-ES" sz="1800" dirty="0" smtClean="0"/>
              <a:t>Influyó en Marx y </a:t>
            </a:r>
            <a:r>
              <a:rPr lang="es-ES" sz="1800" dirty="0" err="1" smtClean="0"/>
              <a:t>Engels</a:t>
            </a:r>
            <a:r>
              <a:rPr lang="es-ES" sz="1800" dirty="0" smtClean="0"/>
              <a:t>, </a:t>
            </a:r>
            <a:r>
              <a:rPr lang="es-ES" sz="1800" u="sng" dirty="0" smtClean="0"/>
              <a:t>El origen de la familia, la propiedad privada y el Estado.</a:t>
            </a:r>
          </a:p>
          <a:p>
            <a:r>
              <a:rPr lang="es-ES" sz="1800" dirty="0" smtClean="0"/>
              <a:t>en </a:t>
            </a:r>
            <a:r>
              <a:rPr lang="es-ES" sz="1800" i="1" dirty="0" smtClean="0"/>
              <a:t>La Sociedad Primitiva</a:t>
            </a:r>
            <a:r>
              <a:rPr lang="es-ES" sz="1800" dirty="0" smtClean="0"/>
              <a:t> (1877), obra en la cual distingue tres estados de evolución de la humanidad: </a:t>
            </a:r>
            <a:r>
              <a:rPr lang="es-ES" sz="1800" i="1" dirty="0" smtClean="0"/>
              <a:t>salvajismo</a:t>
            </a:r>
            <a:r>
              <a:rPr lang="es-ES" sz="1800" dirty="0" smtClean="0"/>
              <a:t>, </a:t>
            </a:r>
            <a:r>
              <a:rPr lang="es-ES" sz="1800" i="1" dirty="0" smtClean="0"/>
              <a:t>barbarie</a:t>
            </a:r>
            <a:r>
              <a:rPr lang="es-ES" sz="1800" dirty="0" smtClean="0"/>
              <a:t> y </a:t>
            </a:r>
            <a:r>
              <a:rPr lang="es-ES" sz="1800" i="1" dirty="0" smtClean="0"/>
              <a:t>civilización</a:t>
            </a:r>
            <a:r>
              <a:rPr lang="es-ES" sz="1800" dirty="0" smtClean="0"/>
              <a:t>, en esta obra cita "En muchas sociedades primitivas y avanzadas, las relaciones con los antepasados y los parientes han sido la clave de la estructura social, siendo los pivotes sobre los que giraban la mayoría de las interacciones, los derechos y las obligaciones, las lealtades y los sentimientos…”</a:t>
            </a:r>
          </a:p>
          <a:p>
            <a:r>
              <a:rPr lang="es-ES" sz="1800" dirty="0" smtClean="0"/>
              <a:t>Dentro de estos estados suceden 7 </a:t>
            </a:r>
            <a:r>
              <a:rPr lang="es-ES" sz="1800" dirty="0" err="1" smtClean="0"/>
              <a:t>subestados</a:t>
            </a:r>
            <a:r>
              <a:rPr lang="es-ES" sz="1800" dirty="0" smtClean="0"/>
              <a:t>: Salvajismo, inferior (relacionado con la recolección), medio (Pesca y lenguaje) y alto (Arco y Flecha). Barbarie, baja (Cerámica), media (domesticación de animales y plantas en Europa y sistema de riego en América) y alto ( relacionado con la tenencia de armas y herramientas metálicas). Civilización, relacionada con el invento del alfabeto fonético y el uso de la escritura.</a:t>
            </a:r>
          </a:p>
          <a:p>
            <a:endParaRPr lang="es-ES" sz="1800" dirty="0" smtClean="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EVOLUCIONISMO PARTICULAR</a:t>
            </a:r>
            <a:endParaRPr lang="es-ES" dirty="0"/>
          </a:p>
        </p:txBody>
      </p:sp>
      <p:sp>
        <p:nvSpPr>
          <p:cNvPr id="3" name="2 Marcador de contenido"/>
          <p:cNvSpPr>
            <a:spLocks noGrp="1"/>
          </p:cNvSpPr>
          <p:nvPr>
            <p:ph idx="1"/>
          </p:nvPr>
        </p:nvSpPr>
        <p:spPr/>
        <p:txBody>
          <a:bodyPr>
            <a:normAutofit/>
          </a:bodyPr>
          <a:lstStyle/>
          <a:p>
            <a:r>
              <a:rPr lang="es-ES" sz="2000" dirty="0" smtClean="0"/>
              <a:t>El Estado es la institución clave que marca la evolución de las sociedades.</a:t>
            </a:r>
          </a:p>
          <a:p>
            <a:pPr algn="just"/>
            <a:r>
              <a:rPr lang="es-ES" sz="2000" dirty="0" smtClean="0"/>
              <a:t>El Estado depende de muchos factores, destacando las condiciones hidrológicas ya que permite la división del trabajo.</a:t>
            </a:r>
          </a:p>
          <a:p>
            <a:pPr algn="just"/>
            <a:r>
              <a:rPr lang="es-ES" sz="2000" dirty="0" smtClean="0"/>
              <a:t>Mientras unos proveen de alimentos, otros pueden dedicarse a la creación de presas y diques para la contención del agua.</a:t>
            </a:r>
          </a:p>
          <a:p>
            <a:pPr algn="just"/>
            <a:r>
              <a:rPr lang="es-ES" sz="2000" dirty="0" smtClean="0"/>
              <a:t>La creación de excedentes provoca la tentación por parte de los vecinos para adueñarse del territorio.</a:t>
            </a:r>
          </a:p>
          <a:p>
            <a:pPr algn="just"/>
            <a:r>
              <a:rPr lang="es-ES" sz="2000" dirty="0" smtClean="0"/>
              <a:t>Toda sociedad comienza por adueñarse de un territorio y el derecho sobre ese territorio es la capacidad para defenderlo de otras sociedades que quieren apropiarse.</a:t>
            </a:r>
            <a:endParaRPr lang="es-ES" sz="20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ESTRUCTURALISMO</a:t>
            </a:r>
            <a:endParaRPr lang="es-ES" dirty="0"/>
          </a:p>
        </p:txBody>
      </p:sp>
      <p:sp>
        <p:nvSpPr>
          <p:cNvPr id="3" name="2 Marcador de contenido"/>
          <p:cNvSpPr>
            <a:spLocks noGrp="1"/>
          </p:cNvSpPr>
          <p:nvPr>
            <p:ph idx="1"/>
          </p:nvPr>
        </p:nvSpPr>
        <p:spPr/>
        <p:txBody>
          <a:bodyPr>
            <a:normAutofit/>
          </a:bodyPr>
          <a:lstStyle/>
          <a:p>
            <a:r>
              <a:rPr lang="es-ES" sz="2000" dirty="0" err="1" smtClean="0"/>
              <a:t>Levi</a:t>
            </a:r>
            <a:r>
              <a:rPr lang="es-ES" sz="2000" dirty="0" smtClean="0"/>
              <a:t> Strauss fue el principal exponente de esta corriente.</a:t>
            </a:r>
          </a:p>
          <a:p>
            <a:pPr algn="just"/>
            <a:r>
              <a:rPr lang="es-ES" sz="2000" dirty="0" smtClean="0"/>
              <a:t>Se centró en el </a:t>
            </a:r>
            <a:r>
              <a:rPr lang="es-ES" sz="2000" b="1" dirty="0" smtClean="0"/>
              <a:t>Pensamiento Salvaje </a:t>
            </a:r>
            <a:r>
              <a:rPr lang="es-ES" sz="2000" dirty="0" smtClean="0"/>
              <a:t>y en las </a:t>
            </a:r>
            <a:r>
              <a:rPr lang="es-ES" sz="2000" b="1" dirty="0" smtClean="0"/>
              <a:t>Estructuras elementales del parentesco.</a:t>
            </a:r>
          </a:p>
          <a:p>
            <a:pPr algn="just"/>
            <a:r>
              <a:rPr lang="es-ES" sz="2000" dirty="0" smtClean="0"/>
              <a:t>“El </a:t>
            </a:r>
            <a:r>
              <a:rPr lang="es-ES" sz="2000" dirty="0" smtClean="0"/>
              <a:t>pensamiento mágico no es un comienzo, un esbozo, una iniciación, la parte de un todo que todavía no se ha realizado; forma parte de un sistema bien articulado, independiente, en relación con esto, de ese otro sistema que constituirá la ciencia, salvo la analogía formal que las emparienta, que hace del primero una suerte de expresión metafórica de la segunda. Por tanto, en vez de oponer magia y ciencia, sería mejor colocarlas paralelamente como dos modos de conocimiento en cuanto a resultados teóricos y </a:t>
            </a:r>
            <a:r>
              <a:rPr lang="es-ES" sz="2000" dirty="0" smtClean="0"/>
              <a:t>prácticos” </a:t>
            </a:r>
            <a:r>
              <a:rPr lang="es-ES" sz="2000" dirty="0" smtClean="0"/>
              <a:t>(</a:t>
            </a:r>
            <a:r>
              <a:rPr lang="es-ES" sz="2000" dirty="0" err="1" smtClean="0"/>
              <a:t>Lévi</a:t>
            </a:r>
            <a:r>
              <a:rPr lang="es-ES" sz="2000" dirty="0" smtClean="0"/>
              <a:t>-Strauss: 2001: 30).</a:t>
            </a:r>
            <a:endParaRPr lang="es-ES" sz="20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Estructuralismo</a:t>
            </a:r>
            <a:endParaRPr lang="es-ES" dirty="0"/>
          </a:p>
        </p:txBody>
      </p:sp>
      <p:sp>
        <p:nvSpPr>
          <p:cNvPr id="3" name="2 Marcador de contenido"/>
          <p:cNvSpPr>
            <a:spLocks noGrp="1"/>
          </p:cNvSpPr>
          <p:nvPr>
            <p:ph idx="1"/>
          </p:nvPr>
        </p:nvSpPr>
        <p:spPr/>
        <p:txBody>
          <a:bodyPr>
            <a:normAutofit fontScale="77500" lnSpcReduction="20000"/>
          </a:bodyPr>
          <a:lstStyle/>
          <a:p>
            <a:pPr algn="just"/>
            <a:r>
              <a:rPr lang="es-ES" dirty="0" smtClean="0"/>
              <a:t>La visión estructuralista del parentesco parte de que el matrimonio es la base de la sociedad en tanto que permite establecer vínculos entre distintos grupos por medio de la unión de sus miembros. </a:t>
            </a:r>
            <a:endParaRPr lang="es-ES" dirty="0" smtClean="0"/>
          </a:p>
          <a:p>
            <a:pPr algn="just"/>
            <a:r>
              <a:rPr lang="es-ES" dirty="0" smtClean="0"/>
              <a:t>La </a:t>
            </a:r>
            <a:r>
              <a:rPr lang="es-ES" dirty="0" smtClean="0"/>
              <a:t>orientación estructuralista en el análisis antropológico </a:t>
            </a:r>
            <a:r>
              <a:rPr lang="es-ES" dirty="0" smtClean="0"/>
              <a:t>de parentesco</a:t>
            </a:r>
            <a:r>
              <a:rPr lang="es-ES" dirty="0" smtClean="0"/>
              <a:t> recibe el nombre de teoría de la alianza. Mientras que para los funcionalistas-estructurales la importancia del parentesco se encontraba en la descendencia de un matrimonio y las reglas que definen la herencia en cada sociedad, para los estructuralistas la esencia de esa institución es la alianza matrimonial. </a:t>
            </a:r>
            <a:endParaRPr lang="es-ES" dirty="0" smtClean="0"/>
          </a:p>
          <a:p>
            <a:pPr algn="just"/>
            <a:r>
              <a:rPr lang="es-ES" dirty="0" smtClean="0"/>
              <a:t>Este </a:t>
            </a:r>
            <a:r>
              <a:rPr lang="es-ES" dirty="0" smtClean="0"/>
              <a:t>concepto abarca no sólo el lazo conyugal entre los miembros de un matrimonio, sino los vínculos que se crean entre los grupos de los que estos provienen.</a:t>
            </a:r>
            <a:endParaRPr lang="es-E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Estructuralismo</a:t>
            </a:r>
            <a:endParaRPr lang="es-ES" dirty="0"/>
          </a:p>
        </p:txBody>
      </p:sp>
      <p:sp>
        <p:nvSpPr>
          <p:cNvPr id="3" name="2 Marcador de contenido"/>
          <p:cNvSpPr>
            <a:spLocks noGrp="1"/>
          </p:cNvSpPr>
          <p:nvPr>
            <p:ph idx="1"/>
          </p:nvPr>
        </p:nvSpPr>
        <p:spPr/>
        <p:txBody>
          <a:bodyPr>
            <a:normAutofit fontScale="92500" lnSpcReduction="10000"/>
          </a:bodyPr>
          <a:lstStyle/>
          <a:p>
            <a:pPr algn="just"/>
            <a:r>
              <a:rPr lang="es-ES" dirty="0" smtClean="0"/>
              <a:t>Las reglas matrimoniales en cada sociedad tienen su base en la prohibición del </a:t>
            </a:r>
            <a:r>
              <a:rPr lang="es-ES" dirty="0" smtClean="0"/>
              <a:t>incesto, </a:t>
            </a:r>
            <a:r>
              <a:rPr lang="es-ES" dirty="0" smtClean="0"/>
              <a:t>que obliga a los varones a renunciar a los derechos sobre las mujeres de su propio grupo y les obliga a intercambiar mujeres con los hombres de otros </a:t>
            </a:r>
            <a:r>
              <a:rPr lang="es-ES" dirty="0" smtClean="0"/>
              <a:t>grupos.</a:t>
            </a:r>
          </a:p>
          <a:p>
            <a:pPr algn="just"/>
            <a:r>
              <a:rPr lang="es-ES" dirty="0" smtClean="0"/>
              <a:t>Lo que han descubierto los especialistas es que en todos los sistemas de parentesco conocidos son los hombres los que intercambian mujeres, pero no ocurre lo contrario. </a:t>
            </a:r>
            <a:endParaRPr lang="es-E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El Pensamiento Salvaje</a:t>
            </a:r>
            <a:endParaRPr lang="es-ES" dirty="0"/>
          </a:p>
        </p:txBody>
      </p:sp>
      <p:sp>
        <p:nvSpPr>
          <p:cNvPr id="3" name="2 Marcador de contenido"/>
          <p:cNvSpPr>
            <a:spLocks noGrp="1"/>
          </p:cNvSpPr>
          <p:nvPr>
            <p:ph idx="1"/>
          </p:nvPr>
        </p:nvSpPr>
        <p:spPr/>
        <p:txBody>
          <a:bodyPr>
            <a:normAutofit fontScale="70000" lnSpcReduction="20000"/>
          </a:bodyPr>
          <a:lstStyle/>
          <a:p>
            <a:pPr algn="just"/>
            <a:r>
              <a:rPr lang="es-ES" i="1" dirty="0" smtClean="0"/>
              <a:t>El pensamiento salvaje</a:t>
            </a:r>
            <a:r>
              <a:rPr lang="es-ES" dirty="0" smtClean="0"/>
              <a:t>, de 1962, supuso una verdadera conmoción en las ciencias humanas, por su reconocimiento del trabajo mental del mal llamado «primitivo», por su defensa de una ciencia del neolítico, heredera además ya de una tradición investigadora anterior, que conseguía clasificaciones de toda la realidad natural (y social) mediante el uso de 'propiedades sensibles', de procedimientos analíticos no tan alejados de su objeto como hará la ciencia moderna. Es decir, en el </a:t>
            </a:r>
            <a:r>
              <a:rPr lang="es-ES" i="1" dirty="0" smtClean="0"/>
              <a:t>Pensamiento salvaje</a:t>
            </a:r>
            <a:r>
              <a:rPr lang="es-ES" dirty="0" smtClean="0"/>
              <a:t>, </a:t>
            </a:r>
            <a:r>
              <a:rPr lang="es-ES" dirty="0" err="1" smtClean="0"/>
              <a:t>Lévi</a:t>
            </a:r>
            <a:r>
              <a:rPr lang="es-ES" dirty="0" smtClean="0"/>
              <a:t>-Strauss explica, en oposición a quienes como </a:t>
            </a:r>
            <a:r>
              <a:rPr lang="es-ES" dirty="0" err="1" smtClean="0"/>
              <a:t>Lucien</a:t>
            </a:r>
            <a:r>
              <a:rPr lang="es-ES" dirty="0" smtClean="0"/>
              <a:t> </a:t>
            </a:r>
            <a:r>
              <a:rPr lang="es-ES" dirty="0" err="1" smtClean="0"/>
              <a:t>Lévy</a:t>
            </a:r>
            <a:r>
              <a:rPr lang="es-ES" dirty="0" smtClean="0"/>
              <a:t> </a:t>
            </a:r>
            <a:r>
              <a:rPr lang="es-ES" dirty="0" err="1" smtClean="0"/>
              <a:t>Bruhl</a:t>
            </a:r>
            <a:r>
              <a:rPr lang="es-ES" dirty="0" smtClean="0"/>
              <a:t> consideraban una diferenciación neta entre el modo de pensar de los "primitivos" y el de los "civilizados", que el supuesto "pensamiento primitivo" utiliza las mismas reglas </a:t>
            </a:r>
            <a:r>
              <a:rPr lang="es-ES" dirty="0" err="1" smtClean="0"/>
              <a:t>estructurantes</a:t>
            </a:r>
            <a:r>
              <a:rPr lang="es-ES" dirty="0" smtClean="0"/>
              <a:t> que el más moderno de los pensamientos </a:t>
            </a:r>
            <a:r>
              <a:rPr lang="es-ES" dirty="0" smtClean="0"/>
              <a:t>científicos.</a:t>
            </a:r>
            <a:endParaRPr lang="es-E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MATERIALISMO CULTURAL</a:t>
            </a:r>
            <a:endParaRPr lang="es-ES" dirty="0"/>
          </a:p>
        </p:txBody>
      </p:sp>
      <p:sp>
        <p:nvSpPr>
          <p:cNvPr id="3" name="2 Marcador de contenido"/>
          <p:cNvSpPr>
            <a:spLocks noGrp="1"/>
          </p:cNvSpPr>
          <p:nvPr>
            <p:ph idx="1"/>
          </p:nvPr>
        </p:nvSpPr>
        <p:spPr/>
        <p:txBody>
          <a:bodyPr/>
          <a:lstStyle/>
          <a:p>
            <a:r>
              <a:rPr lang="es-ES" dirty="0" smtClean="0"/>
              <a:t>Ver fotocopias </a:t>
            </a:r>
            <a:r>
              <a:rPr lang="es-ES" i="1" dirty="0" smtClean="0"/>
              <a:t>ut supra.</a:t>
            </a:r>
            <a:endParaRPr lang="es-E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ANTROPOLOGÍA FILOSÓFICA</a:t>
            </a:r>
            <a:endParaRPr lang="es-ES" dirty="0"/>
          </a:p>
        </p:txBody>
      </p:sp>
      <p:sp>
        <p:nvSpPr>
          <p:cNvPr id="3" name="2 Marcador de contenido"/>
          <p:cNvSpPr>
            <a:spLocks noGrp="1"/>
          </p:cNvSpPr>
          <p:nvPr>
            <p:ph sz="half" idx="1"/>
          </p:nvPr>
        </p:nvSpPr>
        <p:spPr/>
        <p:txBody>
          <a:bodyPr/>
          <a:lstStyle/>
          <a:p>
            <a:r>
              <a:rPr lang="es-ES" smtClean="0"/>
              <a:t>TEMA 9 DEL LIBRO DE TEXTO, PÁGINAS 112-124.</a:t>
            </a:r>
            <a:endParaRPr lang="es-ES"/>
          </a:p>
        </p:txBody>
      </p:sp>
      <p:sp>
        <p:nvSpPr>
          <p:cNvPr id="4" name="3 Marcador de contenido"/>
          <p:cNvSpPr>
            <a:spLocks noGrp="1"/>
          </p:cNvSpPr>
          <p:nvPr>
            <p:ph sz="half" idx="2"/>
          </p:nvPr>
        </p:nvSpPr>
        <p:spPr/>
        <p:txBody>
          <a:bodyPr/>
          <a:lstStyle/>
          <a:p>
            <a:endParaRPr lang="es-ES"/>
          </a:p>
        </p:txBody>
      </p:sp>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261</TotalTime>
  <Words>887</Words>
  <Application>Microsoft Office PowerPoint</Application>
  <PresentationFormat>Presentación en pantalla (4:3)</PresentationFormat>
  <Paragraphs>123</Paragraphs>
  <Slides>33</Slides>
  <Notes>0</Notes>
  <HiddenSlides>0</HiddenSlides>
  <MMClips>0</MMClips>
  <ScaleCrop>false</ScaleCrop>
  <HeadingPairs>
    <vt:vector size="4" baseType="variant">
      <vt:variant>
        <vt:lpstr>Tema</vt:lpstr>
      </vt:variant>
      <vt:variant>
        <vt:i4>1</vt:i4>
      </vt:variant>
      <vt:variant>
        <vt:lpstr>Títulos de diapositiva</vt:lpstr>
      </vt:variant>
      <vt:variant>
        <vt:i4>33</vt:i4>
      </vt:variant>
    </vt:vector>
  </HeadingPairs>
  <TitlesOfParts>
    <vt:vector size="34" baseType="lpstr">
      <vt:lpstr>Tema de Office</vt:lpstr>
      <vt:lpstr>ANTROPOLOGÍA</vt:lpstr>
      <vt:lpstr>Diapositiva 2</vt:lpstr>
      <vt:lpstr>Tres Escuelas de Antropología</vt:lpstr>
      <vt:lpstr>ANTROPOLOGÍA FÍSICA</vt:lpstr>
      <vt:lpstr>Filogénesis.</vt:lpstr>
      <vt:lpstr>Sahelanthropus</vt:lpstr>
      <vt:lpstr>Ardipithecus ramidus</vt:lpstr>
      <vt:lpstr>Mapa evolutivo</vt:lpstr>
      <vt:lpstr>Australopithecus anamensis</vt:lpstr>
      <vt:lpstr>Kenyanthropus platyops </vt:lpstr>
      <vt:lpstr>Homo habilis</vt:lpstr>
      <vt:lpstr>Habilis</vt:lpstr>
      <vt:lpstr>Habilis</vt:lpstr>
      <vt:lpstr>Homo ergaster</vt:lpstr>
      <vt:lpstr>Ergaster</vt:lpstr>
      <vt:lpstr>Homo erectus</vt:lpstr>
      <vt:lpstr>Homo antecessor</vt:lpstr>
      <vt:lpstr>Antecessor</vt:lpstr>
      <vt:lpstr>Neardenthalensis</vt:lpstr>
      <vt:lpstr>Neardenthalensis</vt:lpstr>
      <vt:lpstr>Antropología cultural</vt:lpstr>
      <vt:lpstr>La Antropología como etnología</vt:lpstr>
      <vt:lpstr>ESCUELAS DE ANTROPOLOGÍA CULTURAL</vt:lpstr>
      <vt:lpstr>FUNCIONALISMO</vt:lpstr>
      <vt:lpstr>FUNCIONALISMO</vt:lpstr>
      <vt:lpstr>EVOLUCIONISMO UNILINEAL</vt:lpstr>
      <vt:lpstr>EVOLUCIONISMO PARTICULAR</vt:lpstr>
      <vt:lpstr>ESTRUCTURALISMO</vt:lpstr>
      <vt:lpstr>Estructuralismo</vt:lpstr>
      <vt:lpstr>Estructuralismo</vt:lpstr>
      <vt:lpstr>El Pensamiento Salvaje</vt:lpstr>
      <vt:lpstr>MATERIALISMO CULTURAL</vt:lpstr>
      <vt:lpstr>ANTROPOLOGÍA FILOSÓFICA</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ANTROPOLOGÍA</dc:title>
  <dc:creator>david garciamartin</dc:creator>
  <cp:lastModifiedBy>david garciamartin</cp:lastModifiedBy>
  <cp:revision>21</cp:revision>
  <dcterms:created xsi:type="dcterms:W3CDTF">2017-01-12T18:12:54Z</dcterms:created>
  <dcterms:modified xsi:type="dcterms:W3CDTF">2017-01-17T10:00:17Z</dcterms:modified>
</cp:coreProperties>
</file>